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embeddedFontLst>
    <p:embeddedFont>
      <p:font typeface="Cera Pro" panose="00000400000000000000" charset="0"/>
      <p:regular r:id="rId26"/>
      <p:bold r:id="rId27"/>
      <p:italic r:id="rId28"/>
      <p:boldItalic r:id="rId2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10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587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20 db" panose="02000507020000020004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20 db" panose="02000507020000020004" pitchFamily="50" charset="0"/>
              </a:rPr>
              <a:t>1</a:t>
            </a:fld>
            <a:endParaRPr lang="en-US">
              <a:latin typeface="20 db" panose="02000507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20 db" panose="02000507020000020004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20 db" panose="02000507020000020004" pitchFamily="50" charset="0"/>
              </a:rPr>
              <a:t>10</a:t>
            </a:fld>
            <a:endParaRPr lang="en-US">
              <a:latin typeface="20 db" panose="02000507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20 db" panose="02000507020000020004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20 db" panose="02000507020000020004" pitchFamily="50" charset="0"/>
              </a:rPr>
              <a:t>11</a:t>
            </a:fld>
            <a:endParaRPr lang="en-US">
              <a:latin typeface="20 db" panose="02000507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20 db" panose="02000507020000020004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20 db" panose="02000507020000020004" pitchFamily="50" charset="0"/>
              </a:rPr>
              <a:t>12</a:t>
            </a:fld>
            <a:endParaRPr lang="en-US">
              <a:latin typeface="20 db" panose="02000507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20 db" panose="02000507020000020004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20 db" panose="02000507020000020004" pitchFamily="50" charset="0"/>
              </a:rPr>
              <a:t>13</a:t>
            </a:fld>
            <a:endParaRPr lang="en-US">
              <a:latin typeface="20 db" panose="02000507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20 db" panose="02000507020000020004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20 db" panose="02000507020000020004" pitchFamily="50" charset="0"/>
              </a:rPr>
              <a:t>14</a:t>
            </a:fld>
            <a:endParaRPr lang="en-US">
              <a:latin typeface="20 db" panose="02000507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20 db" panose="02000507020000020004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20 db" panose="02000507020000020004" pitchFamily="50" charset="0"/>
              </a:rPr>
              <a:t>15</a:t>
            </a:fld>
            <a:endParaRPr lang="en-US">
              <a:latin typeface="20 db" panose="02000507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20 db" panose="02000507020000020004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20 db" panose="02000507020000020004" pitchFamily="50" charset="0"/>
              </a:rPr>
              <a:t>16</a:t>
            </a:fld>
            <a:endParaRPr lang="en-US">
              <a:latin typeface="20 db" panose="02000507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20 db" panose="02000507020000020004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20 db" panose="02000507020000020004" pitchFamily="50" charset="0"/>
              </a:rPr>
              <a:t>17</a:t>
            </a:fld>
            <a:endParaRPr lang="en-US">
              <a:latin typeface="20 db" panose="02000507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20 db" panose="02000507020000020004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20 db" panose="02000507020000020004" pitchFamily="50" charset="0"/>
              </a:rPr>
              <a:t>18</a:t>
            </a:fld>
            <a:endParaRPr lang="en-US">
              <a:latin typeface="20 db" panose="02000507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20 db" panose="02000507020000020004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20 db" panose="02000507020000020004" pitchFamily="50" charset="0"/>
              </a:rPr>
              <a:t>19</a:t>
            </a:fld>
            <a:endParaRPr lang="en-US">
              <a:latin typeface="20 db" panose="02000507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20 db" panose="02000507020000020004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20 db" panose="02000507020000020004" pitchFamily="50" charset="0"/>
              </a:rPr>
              <a:t>2</a:t>
            </a:fld>
            <a:endParaRPr lang="en-US">
              <a:latin typeface="20 db" panose="02000507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20 db" panose="02000507020000020004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20 db" panose="02000507020000020004" pitchFamily="50" charset="0"/>
              </a:rPr>
              <a:t>20</a:t>
            </a:fld>
            <a:endParaRPr lang="en-US">
              <a:latin typeface="20 db" panose="02000507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20 db" panose="02000507020000020004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20 db" panose="02000507020000020004" pitchFamily="50" charset="0"/>
              </a:rPr>
              <a:t>21</a:t>
            </a:fld>
            <a:endParaRPr lang="en-US">
              <a:latin typeface="20 db" panose="02000507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20 db" panose="02000507020000020004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20 db" panose="02000507020000020004" pitchFamily="50" charset="0"/>
              </a:rPr>
              <a:t>22</a:t>
            </a:fld>
            <a:endParaRPr lang="en-US">
              <a:latin typeface="20 db" panose="02000507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20 db" panose="02000507020000020004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20 db" panose="02000507020000020004" pitchFamily="50" charset="0"/>
              </a:rPr>
              <a:t>23</a:t>
            </a:fld>
            <a:endParaRPr lang="en-US">
              <a:latin typeface="20 db" panose="02000507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20 db" panose="02000507020000020004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20 db" panose="02000507020000020004" pitchFamily="50" charset="0"/>
              </a:rPr>
              <a:t>3</a:t>
            </a:fld>
            <a:endParaRPr lang="en-US">
              <a:latin typeface="20 db" panose="02000507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20 db" panose="02000507020000020004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20 db" panose="02000507020000020004" pitchFamily="50" charset="0"/>
              </a:rPr>
              <a:t>4</a:t>
            </a:fld>
            <a:endParaRPr lang="en-US">
              <a:latin typeface="20 db" panose="02000507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20 db" panose="02000507020000020004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20 db" panose="02000507020000020004" pitchFamily="50" charset="0"/>
              </a:rPr>
              <a:t>5</a:t>
            </a:fld>
            <a:endParaRPr lang="en-US">
              <a:latin typeface="20 db" panose="02000507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20 db" panose="02000507020000020004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20 db" panose="02000507020000020004" pitchFamily="50" charset="0"/>
              </a:rPr>
              <a:t>6</a:t>
            </a:fld>
            <a:endParaRPr lang="en-US">
              <a:latin typeface="20 db" panose="02000507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20 db" panose="02000507020000020004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20 db" panose="02000507020000020004" pitchFamily="50" charset="0"/>
              </a:rPr>
              <a:t>7</a:t>
            </a:fld>
            <a:endParaRPr lang="en-US">
              <a:latin typeface="20 db" panose="02000507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20 db" panose="02000507020000020004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20 db" panose="02000507020000020004" pitchFamily="50" charset="0"/>
              </a:rPr>
              <a:t>8</a:t>
            </a:fld>
            <a:endParaRPr lang="en-US">
              <a:latin typeface="20 db" panose="02000507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20 db" panose="02000507020000020004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20 db" panose="02000507020000020004" pitchFamily="50" charset="0"/>
              </a:rPr>
              <a:t>9</a:t>
            </a:fld>
            <a:endParaRPr lang="en-US">
              <a:latin typeface="20 db" panose="02000507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4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8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2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6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jpe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svg"/><Relationship Id="rId5" Type="http://schemas.openxmlformats.org/officeDocument/2006/relationships/image" Target="../media/image44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svg"/><Relationship Id="rId5" Type="http://schemas.openxmlformats.org/officeDocument/2006/relationships/image" Target="../media/image44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svg"/><Relationship Id="rId5" Type="http://schemas.openxmlformats.org/officeDocument/2006/relationships/image" Target="../media/image44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svg"/><Relationship Id="rId5" Type="http://schemas.openxmlformats.org/officeDocument/2006/relationships/image" Target="../media/image44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sv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sv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sv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4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1057275" y="6229350"/>
            <a:ext cx="5791200" cy="2019300"/>
          </a:xfrm>
          <a:prstGeom prst="rect">
            <a:avLst/>
          </a:prstGeom>
        </p:spPr>
      </p:pic>
      <p:sp>
        <p:nvSpPr>
          <p:cNvPr id="4" name="Object3"/>
          <p:cNvSpPr/>
          <p:nvPr/>
        </p:nvSpPr>
        <p:spPr>
          <a:xfrm>
            <a:off x="676275" y="8629650"/>
            <a:ext cx="7998168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750"/>
              </a:lnSpc>
            </a:pPr>
            <a:r>
              <a:rPr lang="en-US" sz="3000" b="1" dirty="0">
                <a:solidFill>
                  <a:srgbClr val="FFFFFF"/>
                </a:solidFill>
                <a:latin typeface="Cera Pro" panose="00000500000000000000" pitchFamily="2" charset="0"/>
                <a:ea typeface="Cera Pro Medium" pitchFamily="34" charset="-122"/>
                <a:cs typeface="Cera Pro Medium" pitchFamily="34" charset="-120"/>
              </a:rPr>
              <a:t>НОВА </a:t>
            </a:r>
            <a:r>
              <a:rPr lang="en-US" sz="3000" b="1" dirty="0" smtClean="0">
                <a:solidFill>
                  <a:srgbClr val="FFFFFF"/>
                </a:solidFill>
                <a:latin typeface="Cera Pro" panose="00000500000000000000" pitchFamily="2" charset="0"/>
                <a:ea typeface="Cera Pro Medium" pitchFamily="34" charset="-122"/>
                <a:cs typeface="Cera Pro Medium" pitchFamily="34" charset="-120"/>
              </a:rPr>
              <a:t>ПОМІТНА </a:t>
            </a:r>
            <a:r>
              <a:rPr lang="en-US" sz="3000" b="1" dirty="0">
                <a:solidFill>
                  <a:srgbClr val="FFFFFF"/>
                </a:solidFill>
                <a:latin typeface="Cera Pro" panose="00000500000000000000" pitchFamily="2" charset="0"/>
                <a:ea typeface="Cera Pro Medium" pitchFamily="34" charset="-122"/>
                <a:cs typeface="Cera Pro Medium" pitchFamily="34" charset="-120"/>
              </a:rPr>
              <a:t>“ЗІРКА” ДІЛОВОГО ЦЕНТРУ УКРАЇНСЬКОЇ СТОЛИЦІ</a:t>
            </a:r>
            <a:endParaRPr lang="en-US" sz="3000" b="1" dirty="0">
              <a:latin typeface="Cera Pro" panose="000005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8791575" cy="165735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7096125"/>
            <a:ext cx="8791575" cy="3190875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106400" y="7096125"/>
            <a:ext cx="5181600" cy="207645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/>
        </p:blipFill>
        <p:spPr>
          <a:xfrm>
            <a:off x="16192500" y="9429750"/>
            <a:ext cx="1847850" cy="657225"/>
          </a:xfrm>
          <a:prstGeom prst="rect">
            <a:avLst/>
          </a:prstGeom>
        </p:spPr>
      </p:pic>
      <p:sp>
        <p:nvSpPr>
          <p:cNvPr id="7" name="Object6"/>
          <p:cNvSpPr/>
          <p:nvPr/>
        </p:nvSpPr>
        <p:spPr>
          <a:xfrm>
            <a:off x="571499" y="504825"/>
            <a:ext cx="9215052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180"/>
              </a:lnSpc>
            </a:pP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КОНФЕРЕНЦ-ХОЛ</a:t>
            </a:r>
            <a:r>
              <a:rPr lang="en-US" sz="600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6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1/2</a:t>
            </a:r>
            <a:endParaRPr lang="en-US" sz="6000" dirty="0">
              <a:latin typeface="20 db" panose="02000507020000020004" pitchFamily="50" charset="0"/>
            </a:endParaRPr>
          </a:p>
        </p:txBody>
      </p:sp>
      <p:sp>
        <p:nvSpPr>
          <p:cNvPr id="8" name="Object7"/>
          <p:cNvSpPr/>
          <p:nvPr/>
        </p:nvSpPr>
        <p:spPr>
          <a:xfrm>
            <a:off x="571500" y="7600950"/>
            <a:ext cx="634365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Природне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освітлення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Професійна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плазмова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панель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70’’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Великий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моторизований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екран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9" name="Object8"/>
          <p:cNvSpPr/>
          <p:nvPr/>
        </p:nvSpPr>
        <p:spPr>
          <a:xfrm>
            <a:off x="571500" y="9286875"/>
            <a:ext cx="36195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836"/>
              </a:lnSpc>
            </a:pPr>
            <a:r>
              <a:rPr lang="en-US" sz="34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1000 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грн</a:t>
            </a:r>
            <a:r>
              <a:rPr lang="en-US" sz="2475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/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год</a:t>
            </a:r>
            <a:endParaRPr lang="en-US" sz="3450" b="1" dirty="0">
              <a:latin typeface="20 db" panose="02000507020000020004" pitchFamily="50" charset="0"/>
            </a:endParaRPr>
          </a:p>
        </p:txBody>
      </p:sp>
      <p:sp>
        <p:nvSpPr>
          <p:cNvPr id="10" name="Object9"/>
          <p:cNvSpPr/>
          <p:nvPr/>
        </p:nvSpPr>
        <p:spPr>
          <a:xfrm>
            <a:off x="3371850" y="9286875"/>
            <a:ext cx="36290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836"/>
              </a:lnSpc>
            </a:pPr>
            <a:r>
              <a:rPr lang="en-US" sz="34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7000 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грн</a:t>
            </a:r>
            <a:r>
              <a:rPr lang="en-US" sz="2475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/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день</a:t>
            </a:r>
            <a:endParaRPr lang="en-US" sz="3450" b="1" dirty="0">
              <a:latin typeface="20 db" panose="02000507020000020004" pitchFamily="50" charset="0"/>
            </a:endParaRPr>
          </a:p>
        </p:txBody>
      </p:sp>
      <p:sp>
        <p:nvSpPr>
          <p:cNvPr id="11" name="Object10"/>
          <p:cNvSpPr/>
          <p:nvPr/>
        </p:nvSpPr>
        <p:spPr>
          <a:xfrm>
            <a:off x="17259300" y="8239125"/>
            <a:ext cx="66675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ФУРШЕТ</a:t>
            </a:r>
            <a:endParaRPr lang="en-US" sz="1125" dirty="0">
              <a:latin typeface="20 db" panose="02000507020000020004" pitchFamily="50" charset="0"/>
            </a:endParaRPr>
          </a:p>
        </p:txBody>
      </p:sp>
      <p:sp>
        <p:nvSpPr>
          <p:cNvPr id="12" name="Object11"/>
          <p:cNvSpPr/>
          <p:nvPr/>
        </p:nvSpPr>
        <p:spPr>
          <a:xfrm>
            <a:off x="17106900" y="8353425"/>
            <a:ext cx="9620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80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3" name="Object12"/>
          <p:cNvSpPr/>
          <p:nvPr/>
        </p:nvSpPr>
        <p:spPr>
          <a:xfrm>
            <a:off x="15840075" y="8353425"/>
            <a:ext cx="9429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12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4" name="Object13"/>
          <p:cNvSpPr/>
          <p:nvPr/>
        </p:nvSpPr>
        <p:spPr>
          <a:xfrm>
            <a:off x="15744825" y="8248650"/>
            <a:ext cx="1133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КЛАС</a:t>
            </a:r>
            <a:endParaRPr lang="en-US" sz="1125" dirty="0">
              <a:latin typeface="20 db" panose="02000507020000020004" pitchFamily="50" charset="0"/>
            </a:endParaRPr>
          </a:p>
        </p:txBody>
      </p:sp>
      <p:sp>
        <p:nvSpPr>
          <p:cNvPr id="15" name="Object14"/>
          <p:cNvSpPr/>
          <p:nvPr/>
        </p:nvSpPr>
        <p:spPr>
          <a:xfrm>
            <a:off x="14563725" y="8353425"/>
            <a:ext cx="9525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30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6" name="Object15"/>
          <p:cNvSpPr/>
          <p:nvPr/>
        </p:nvSpPr>
        <p:spPr>
          <a:xfrm>
            <a:off x="14811375" y="8239125"/>
            <a:ext cx="45720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ТЕАТР</a:t>
            </a:r>
            <a:endParaRPr lang="en-US" sz="1125" dirty="0">
              <a:latin typeface="20 db" panose="02000507020000020004" pitchFamily="50" charset="0"/>
            </a:endParaRPr>
          </a:p>
        </p:txBody>
      </p:sp>
      <p:sp>
        <p:nvSpPr>
          <p:cNvPr id="17" name="Object16"/>
          <p:cNvSpPr/>
          <p:nvPr/>
        </p:nvSpPr>
        <p:spPr>
          <a:xfrm>
            <a:off x="13363575" y="8353425"/>
            <a:ext cx="9620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43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8" name="Object17"/>
          <p:cNvSpPr/>
          <p:nvPr/>
        </p:nvSpPr>
        <p:spPr>
          <a:xfrm>
            <a:off x="13535025" y="8239125"/>
            <a:ext cx="619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ПЛОЩА</a:t>
            </a:r>
            <a:endParaRPr lang="en-US" sz="1125" dirty="0">
              <a:latin typeface="20 db" panose="02000507020000020004" pitchFamily="50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8096250" cy="165735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7096125"/>
            <a:ext cx="8096250" cy="3190875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106400" y="7096125"/>
            <a:ext cx="5181600" cy="207645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/>
        </p:blipFill>
        <p:spPr>
          <a:xfrm>
            <a:off x="16192500" y="9429750"/>
            <a:ext cx="1847850" cy="657225"/>
          </a:xfrm>
          <a:prstGeom prst="rect">
            <a:avLst/>
          </a:prstGeom>
        </p:spPr>
      </p:pic>
      <p:sp>
        <p:nvSpPr>
          <p:cNvPr id="7" name="Object6"/>
          <p:cNvSpPr/>
          <p:nvPr/>
        </p:nvSpPr>
        <p:spPr>
          <a:xfrm>
            <a:off x="571500" y="504825"/>
            <a:ext cx="8448932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180"/>
              </a:lnSpc>
            </a:pP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КОНФЕРЕНЦ-ХОЛ</a:t>
            </a:r>
            <a:r>
              <a:rPr lang="en-US" sz="6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2</a:t>
            </a:r>
            <a:endParaRPr lang="en-US" sz="6000" dirty="0">
              <a:latin typeface="20 db" panose="02000507020000020004" pitchFamily="50" charset="0"/>
            </a:endParaRPr>
          </a:p>
        </p:txBody>
      </p:sp>
      <p:sp>
        <p:nvSpPr>
          <p:cNvPr id="8" name="Object7"/>
          <p:cNvSpPr/>
          <p:nvPr/>
        </p:nvSpPr>
        <p:spPr>
          <a:xfrm>
            <a:off x="571500" y="7600950"/>
            <a:ext cx="7362825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Природне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освітлення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Вихід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на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терасу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Великий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моторизований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екран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9" name="Object8"/>
          <p:cNvSpPr/>
          <p:nvPr/>
        </p:nvSpPr>
        <p:spPr>
          <a:xfrm>
            <a:off x="3371850" y="9286875"/>
            <a:ext cx="36290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836"/>
              </a:lnSpc>
            </a:pPr>
            <a:r>
              <a:rPr lang="en-US" sz="34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15000 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грн</a:t>
            </a:r>
            <a:r>
              <a:rPr lang="en-US" sz="2475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/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день</a:t>
            </a:r>
            <a:endParaRPr lang="en-US" sz="3450" b="1" dirty="0">
              <a:latin typeface="20 db" panose="02000507020000020004" pitchFamily="50" charset="0"/>
            </a:endParaRPr>
          </a:p>
        </p:txBody>
      </p:sp>
      <p:sp>
        <p:nvSpPr>
          <p:cNvPr id="10" name="Object9"/>
          <p:cNvSpPr/>
          <p:nvPr/>
        </p:nvSpPr>
        <p:spPr>
          <a:xfrm>
            <a:off x="571500" y="9286875"/>
            <a:ext cx="36290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836"/>
              </a:lnSpc>
            </a:pPr>
            <a:r>
              <a:rPr lang="en-US" sz="34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2000 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грн</a:t>
            </a:r>
            <a:r>
              <a:rPr lang="en-US" sz="2475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/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год</a:t>
            </a:r>
            <a:endParaRPr lang="en-US" sz="3450" b="1" dirty="0">
              <a:latin typeface="20 db" panose="02000507020000020004" pitchFamily="50" charset="0"/>
            </a:endParaRPr>
          </a:p>
        </p:txBody>
      </p:sp>
      <p:sp>
        <p:nvSpPr>
          <p:cNvPr id="11" name="Object10"/>
          <p:cNvSpPr/>
          <p:nvPr/>
        </p:nvSpPr>
        <p:spPr>
          <a:xfrm>
            <a:off x="17259300" y="8239125"/>
            <a:ext cx="66675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КЛАС</a:t>
            </a:r>
            <a:endParaRPr lang="en-US" sz="1125" dirty="0">
              <a:latin typeface="20 db" panose="02000507020000020004" pitchFamily="50" charset="0"/>
            </a:endParaRPr>
          </a:p>
        </p:txBody>
      </p:sp>
      <p:sp>
        <p:nvSpPr>
          <p:cNvPr id="12" name="Object11"/>
          <p:cNvSpPr/>
          <p:nvPr/>
        </p:nvSpPr>
        <p:spPr>
          <a:xfrm>
            <a:off x="17106900" y="8353425"/>
            <a:ext cx="9620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32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3" name="Object12"/>
          <p:cNvSpPr/>
          <p:nvPr/>
        </p:nvSpPr>
        <p:spPr>
          <a:xfrm>
            <a:off x="15840075" y="8353425"/>
            <a:ext cx="9429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34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4" name="Object13"/>
          <p:cNvSpPr/>
          <p:nvPr/>
        </p:nvSpPr>
        <p:spPr>
          <a:xfrm>
            <a:off x="15744825" y="8248650"/>
            <a:ext cx="1133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КРУГЛИЙ</a:t>
            </a:r>
            <a:r>
              <a:rPr lang="en-US" sz="1125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СТІЛ</a:t>
            </a:r>
            <a:endParaRPr lang="en-US" sz="1125" dirty="0">
              <a:latin typeface="20 db" panose="02000507020000020004" pitchFamily="50" charset="0"/>
            </a:endParaRPr>
          </a:p>
        </p:txBody>
      </p:sp>
      <p:sp>
        <p:nvSpPr>
          <p:cNvPr id="15" name="Object14"/>
          <p:cNvSpPr/>
          <p:nvPr/>
        </p:nvSpPr>
        <p:spPr>
          <a:xfrm>
            <a:off x="14563725" y="8353425"/>
            <a:ext cx="9525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80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6" name="Object15"/>
          <p:cNvSpPr/>
          <p:nvPr/>
        </p:nvSpPr>
        <p:spPr>
          <a:xfrm>
            <a:off x="14811375" y="8239125"/>
            <a:ext cx="45720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ТЕАТР</a:t>
            </a:r>
            <a:endParaRPr lang="en-US" sz="1125" dirty="0">
              <a:latin typeface="20 db" panose="02000507020000020004" pitchFamily="50" charset="0"/>
            </a:endParaRPr>
          </a:p>
        </p:txBody>
      </p:sp>
      <p:sp>
        <p:nvSpPr>
          <p:cNvPr id="17" name="Object16"/>
          <p:cNvSpPr/>
          <p:nvPr/>
        </p:nvSpPr>
        <p:spPr>
          <a:xfrm>
            <a:off x="13363575" y="8353425"/>
            <a:ext cx="9620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95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8" name="Object17"/>
          <p:cNvSpPr/>
          <p:nvPr/>
        </p:nvSpPr>
        <p:spPr>
          <a:xfrm>
            <a:off x="13535025" y="8239125"/>
            <a:ext cx="619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ПЛОЩА</a:t>
            </a:r>
            <a:endParaRPr lang="en-US" sz="1125" dirty="0">
              <a:latin typeface="20 db" panose="02000507020000020004" pitchFamily="50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307050" cy="1030605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7096125"/>
            <a:ext cx="8096250" cy="3190875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8096250" cy="9782175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106400" y="7096125"/>
            <a:ext cx="5181600" cy="207645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/>
        </p:blipFill>
        <p:spPr>
          <a:xfrm>
            <a:off x="16192500" y="9429750"/>
            <a:ext cx="1847850" cy="657225"/>
          </a:xfrm>
          <a:prstGeom prst="rect">
            <a:avLst/>
          </a:prstGeom>
        </p:spPr>
      </p:pic>
      <p:sp>
        <p:nvSpPr>
          <p:cNvPr id="7" name="Object6"/>
          <p:cNvSpPr/>
          <p:nvPr/>
        </p:nvSpPr>
        <p:spPr>
          <a:xfrm>
            <a:off x="571500" y="7600950"/>
            <a:ext cx="777240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Природне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освітлення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Вихід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на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терасу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Великий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моторизований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екран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8" name="Object7"/>
          <p:cNvSpPr/>
          <p:nvPr/>
        </p:nvSpPr>
        <p:spPr>
          <a:xfrm>
            <a:off x="3371850" y="9286875"/>
            <a:ext cx="36290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836"/>
              </a:lnSpc>
            </a:pPr>
            <a:r>
              <a:rPr lang="en-US" sz="34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15000 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грн</a:t>
            </a:r>
            <a:r>
              <a:rPr lang="en-US" sz="2475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/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день</a:t>
            </a:r>
            <a:endParaRPr lang="en-US" sz="3450" b="1" dirty="0">
              <a:latin typeface="20 db" panose="02000507020000020004" pitchFamily="50" charset="0"/>
            </a:endParaRPr>
          </a:p>
        </p:txBody>
      </p:sp>
      <p:sp>
        <p:nvSpPr>
          <p:cNvPr id="9" name="Object8"/>
          <p:cNvSpPr/>
          <p:nvPr/>
        </p:nvSpPr>
        <p:spPr>
          <a:xfrm>
            <a:off x="571500" y="9286875"/>
            <a:ext cx="36290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836"/>
              </a:lnSpc>
            </a:pPr>
            <a:r>
              <a:rPr lang="en-US" sz="34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2000 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грн</a:t>
            </a:r>
            <a:r>
              <a:rPr lang="en-US" sz="2475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/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год</a:t>
            </a:r>
            <a:endParaRPr lang="en-US" sz="3450" b="1" dirty="0">
              <a:latin typeface="20 db" panose="02000507020000020004" pitchFamily="50" charset="0"/>
            </a:endParaRPr>
          </a:p>
        </p:txBody>
      </p:sp>
      <p:sp>
        <p:nvSpPr>
          <p:cNvPr id="10" name="Object9"/>
          <p:cNvSpPr/>
          <p:nvPr/>
        </p:nvSpPr>
        <p:spPr>
          <a:xfrm>
            <a:off x="571500" y="517182"/>
            <a:ext cx="818944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180"/>
              </a:lnSpc>
            </a:pP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КОНФЕРЕНЦ-ХОЛ</a:t>
            </a:r>
            <a:r>
              <a:rPr lang="en-US" sz="6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3</a:t>
            </a:r>
            <a:endParaRPr lang="en-US" sz="6000" dirty="0">
              <a:latin typeface="20 db" panose="02000507020000020004" pitchFamily="50" charset="0"/>
            </a:endParaRPr>
          </a:p>
        </p:txBody>
      </p:sp>
      <p:sp>
        <p:nvSpPr>
          <p:cNvPr id="11" name="Object10"/>
          <p:cNvSpPr/>
          <p:nvPr/>
        </p:nvSpPr>
        <p:spPr>
          <a:xfrm>
            <a:off x="17259300" y="8239125"/>
            <a:ext cx="66675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КЛАС</a:t>
            </a:r>
            <a:endParaRPr lang="en-US" sz="1125" dirty="0">
              <a:latin typeface="20 db" panose="02000507020000020004" pitchFamily="50" charset="0"/>
            </a:endParaRPr>
          </a:p>
        </p:txBody>
      </p:sp>
      <p:sp>
        <p:nvSpPr>
          <p:cNvPr id="12" name="Object11"/>
          <p:cNvSpPr/>
          <p:nvPr/>
        </p:nvSpPr>
        <p:spPr>
          <a:xfrm>
            <a:off x="17106900" y="8353425"/>
            <a:ext cx="9620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32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3" name="Object12"/>
          <p:cNvSpPr/>
          <p:nvPr/>
        </p:nvSpPr>
        <p:spPr>
          <a:xfrm>
            <a:off x="15840075" y="8353425"/>
            <a:ext cx="9429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34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4" name="Object13"/>
          <p:cNvSpPr/>
          <p:nvPr/>
        </p:nvSpPr>
        <p:spPr>
          <a:xfrm>
            <a:off x="15744825" y="8248650"/>
            <a:ext cx="1133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КРУГЛИЙ</a:t>
            </a:r>
            <a:r>
              <a:rPr lang="en-US" sz="1125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СТІЛ</a:t>
            </a:r>
            <a:endParaRPr lang="en-US" sz="1125" dirty="0">
              <a:latin typeface="20 db" panose="02000507020000020004" pitchFamily="50" charset="0"/>
            </a:endParaRPr>
          </a:p>
        </p:txBody>
      </p:sp>
      <p:sp>
        <p:nvSpPr>
          <p:cNvPr id="15" name="Object14"/>
          <p:cNvSpPr/>
          <p:nvPr/>
        </p:nvSpPr>
        <p:spPr>
          <a:xfrm>
            <a:off x="14563725" y="8353425"/>
            <a:ext cx="9525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80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6" name="Object15"/>
          <p:cNvSpPr/>
          <p:nvPr/>
        </p:nvSpPr>
        <p:spPr>
          <a:xfrm>
            <a:off x="14811375" y="8239125"/>
            <a:ext cx="45720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ТЕАТР</a:t>
            </a:r>
            <a:endParaRPr lang="en-US" sz="1125" dirty="0">
              <a:latin typeface="20 db" panose="02000507020000020004" pitchFamily="50" charset="0"/>
            </a:endParaRPr>
          </a:p>
        </p:txBody>
      </p:sp>
      <p:sp>
        <p:nvSpPr>
          <p:cNvPr id="17" name="Object16"/>
          <p:cNvSpPr/>
          <p:nvPr/>
        </p:nvSpPr>
        <p:spPr>
          <a:xfrm>
            <a:off x="13363575" y="8353425"/>
            <a:ext cx="9620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95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8" name="Object17"/>
          <p:cNvSpPr/>
          <p:nvPr/>
        </p:nvSpPr>
        <p:spPr>
          <a:xfrm>
            <a:off x="13535025" y="8239125"/>
            <a:ext cx="619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ПЛОЩА</a:t>
            </a:r>
            <a:endParaRPr lang="en-US" sz="1125" dirty="0">
              <a:latin typeface="20 db" panose="02000507020000020004" pitchFamily="50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6553200"/>
            <a:ext cx="8096250" cy="37338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8096250" cy="165735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106400" y="6562725"/>
            <a:ext cx="5181600" cy="207645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/>
        </p:blipFill>
        <p:spPr>
          <a:xfrm>
            <a:off x="16192500" y="9429750"/>
            <a:ext cx="1847850" cy="657225"/>
          </a:xfrm>
          <a:prstGeom prst="rect">
            <a:avLst/>
          </a:prstGeom>
        </p:spPr>
      </p:pic>
      <p:sp>
        <p:nvSpPr>
          <p:cNvPr id="7" name="Object6"/>
          <p:cNvSpPr/>
          <p:nvPr/>
        </p:nvSpPr>
        <p:spPr>
          <a:xfrm>
            <a:off x="571500" y="7067550"/>
            <a:ext cx="8505825" cy="190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Кінозал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М'які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дивани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Великий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моторизований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екран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Акустична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система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8" name="Object7"/>
          <p:cNvSpPr/>
          <p:nvPr/>
        </p:nvSpPr>
        <p:spPr>
          <a:xfrm>
            <a:off x="3371850" y="9286875"/>
            <a:ext cx="36290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836"/>
              </a:lnSpc>
            </a:pPr>
            <a:r>
              <a:rPr lang="en-US" sz="34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13400 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грн</a:t>
            </a:r>
            <a:r>
              <a:rPr lang="en-US" sz="2475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/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день</a:t>
            </a:r>
            <a:endParaRPr lang="en-US" sz="3450" b="1" dirty="0">
              <a:latin typeface="20 db" panose="02000507020000020004" pitchFamily="50" charset="0"/>
            </a:endParaRPr>
          </a:p>
        </p:txBody>
      </p:sp>
      <p:sp>
        <p:nvSpPr>
          <p:cNvPr id="9" name="Object8"/>
          <p:cNvSpPr/>
          <p:nvPr/>
        </p:nvSpPr>
        <p:spPr>
          <a:xfrm>
            <a:off x="571500" y="9286875"/>
            <a:ext cx="36290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836"/>
              </a:lnSpc>
            </a:pPr>
            <a:r>
              <a:rPr lang="en-US" sz="34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1800 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грн</a:t>
            </a:r>
            <a:r>
              <a:rPr lang="en-US" sz="2475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/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год</a:t>
            </a:r>
            <a:endParaRPr lang="en-US" sz="3450" b="1" dirty="0">
              <a:latin typeface="20 db" panose="02000507020000020004" pitchFamily="50" charset="0"/>
            </a:endParaRPr>
          </a:p>
        </p:txBody>
      </p:sp>
      <p:sp>
        <p:nvSpPr>
          <p:cNvPr id="10" name="Object9"/>
          <p:cNvSpPr/>
          <p:nvPr/>
        </p:nvSpPr>
        <p:spPr>
          <a:xfrm>
            <a:off x="571499" y="504825"/>
            <a:ext cx="874549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180"/>
              </a:lnSpc>
            </a:pP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КОНФЕРЕНЦ-ХОЛ</a:t>
            </a:r>
            <a:r>
              <a:rPr lang="en-US" sz="6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4</a:t>
            </a:r>
            <a:endParaRPr lang="en-US" sz="6000" dirty="0">
              <a:latin typeface="20 db" panose="02000507020000020004" pitchFamily="50" charset="0"/>
            </a:endParaRPr>
          </a:p>
        </p:txBody>
      </p:sp>
      <p:sp>
        <p:nvSpPr>
          <p:cNvPr id="11" name="Object10"/>
          <p:cNvSpPr/>
          <p:nvPr/>
        </p:nvSpPr>
        <p:spPr>
          <a:xfrm>
            <a:off x="17259300" y="7705725"/>
            <a:ext cx="66675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ФУРШЕТ</a:t>
            </a:r>
            <a:endParaRPr lang="en-US" sz="1125" dirty="0">
              <a:latin typeface="20 db" panose="02000507020000020004" pitchFamily="50" charset="0"/>
            </a:endParaRPr>
          </a:p>
        </p:txBody>
      </p:sp>
      <p:sp>
        <p:nvSpPr>
          <p:cNvPr id="12" name="Object11"/>
          <p:cNvSpPr/>
          <p:nvPr/>
        </p:nvSpPr>
        <p:spPr>
          <a:xfrm>
            <a:off x="17106900" y="7820025"/>
            <a:ext cx="9620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80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3" name="Object12"/>
          <p:cNvSpPr/>
          <p:nvPr/>
        </p:nvSpPr>
        <p:spPr>
          <a:xfrm>
            <a:off x="15840075" y="7820025"/>
            <a:ext cx="9429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36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4" name="Object13"/>
          <p:cNvSpPr/>
          <p:nvPr/>
        </p:nvSpPr>
        <p:spPr>
          <a:xfrm>
            <a:off x="15744825" y="7715250"/>
            <a:ext cx="1133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КІНОЗАЛ</a:t>
            </a:r>
            <a:endParaRPr lang="en-US" sz="1125" dirty="0">
              <a:latin typeface="20 db" panose="02000507020000020004" pitchFamily="50" charset="0"/>
            </a:endParaRPr>
          </a:p>
        </p:txBody>
      </p:sp>
      <p:sp>
        <p:nvSpPr>
          <p:cNvPr id="15" name="Object14"/>
          <p:cNvSpPr/>
          <p:nvPr/>
        </p:nvSpPr>
        <p:spPr>
          <a:xfrm>
            <a:off x="14563725" y="7820025"/>
            <a:ext cx="9525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64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6" name="Object15"/>
          <p:cNvSpPr/>
          <p:nvPr/>
        </p:nvSpPr>
        <p:spPr>
          <a:xfrm>
            <a:off x="14811375" y="7705725"/>
            <a:ext cx="45720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ТЕАТР</a:t>
            </a:r>
            <a:endParaRPr lang="en-US" sz="1125" dirty="0">
              <a:latin typeface="20 db" panose="02000507020000020004" pitchFamily="50" charset="0"/>
            </a:endParaRPr>
          </a:p>
        </p:txBody>
      </p:sp>
      <p:sp>
        <p:nvSpPr>
          <p:cNvPr id="17" name="Object16"/>
          <p:cNvSpPr/>
          <p:nvPr/>
        </p:nvSpPr>
        <p:spPr>
          <a:xfrm>
            <a:off x="13363575" y="7820025"/>
            <a:ext cx="9620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81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8" name="Object17"/>
          <p:cNvSpPr/>
          <p:nvPr/>
        </p:nvSpPr>
        <p:spPr>
          <a:xfrm>
            <a:off x="13535025" y="7705725"/>
            <a:ext cx="619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ПЛОЩА</a:t>
            </a:r>
            <a:endParaRPr lang="en-US" sz="1125" dirty="0">
              <a:latin typeface="20 db" panose="02000507020000020004" pitchFamily="50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30605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6096000"/>
            <a:ext cx="8096250" cy="4191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8096250" cy="165735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106400" y="6105525"/>
            <a:ext cx="5181600" cy="207645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/>
        </p:blipFill>
        <p:spPr>
          <a:xfrm>
            <a:off x="16192500" y="9429750"/>
            <a:ext cx="1847850" cy="657225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571500" y="6610350"/>
            <a:ext cx="8553450" cy="2390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Природне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панорамне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освітлення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
3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великих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екрани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3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проєктори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3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плазмові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панелі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
2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керовані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відеокамери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9" name="Object8"/>
          <p:cNvSpPr/>
          <p:nvPr/>
        </p:nvSpPr>
        <p:spPr>
          <a:xfrm>
            <a:off x="3371850" y="9286875"/>
            <a:ext cx="36290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836"/>
              </a:lnSpc>
            </a:pPr>
            <a:r>
              <a:rPr lang="en-US" sz="34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27000 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грн</a:t>
            </a:r>
            <a:r>
              <a:rPr lang="en-US" sz="2475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/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день</a:t>
            </a:r>
            <a:endParaRPr lang="en-US" sz="3450" b="1" dirty="0">
              <a:latin typeface="20 db" panose="02000507020000020004" pitchFamily="50" charset="0"/>
            </a:endParaRPr>
          </a:p>
        </p:txBody>
      </p:sp>
      <p:sp>
        <p:nvSpPr>
          <p:cNvPr id="10" name="Object9"/>
          <p:cNvSpPr/>
          <p:nvPr/>
        </p:nvSpPr>
        <p:spPr>
          <a:xfrm>
            <a:off x="571500" y="9286875"/>
            <a:ext cx="27622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836"/>
              </a:lnSpc>
            </a:pPr>
            <a:r>
              <a:rPr lang="en-US" sz="34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3500 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грн</a:t>
            </a:r>
            <a:r>
              <a:rPr lang="en-US" sz="2475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/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год</a:t>
            </a:r>
            <a:endParaRPr lang="en-US" sz="3450" b="1" dirty="0">
              <a:latin typeface="20 db" panose="02000507020000020004" pitchFamily="50" charset="0"/>
            </a:endParaRPr>
          </a:p>
        </p:txBody>
      </p:sp>
      <p:sp>
        <p:nvSpPr>
          <p:cNvPr id="11" name="Object10"/>
          <p:cNvSpPr/>
          <p:nvPr/>
        </p:nvSpPr>
        <p:spPr>
          <a:xfrm>
            <a:off x="571500" y="504825"/>
            <a:ext cx="8251224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180"/>
              </a:lnSpc>
            </a:pP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КОНФЕРЕНЦ-ХОЛ</a:t>
            </a:r>
            <a:r>
              <a:rPr lang="en-US" sz="6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5</a:t>
            </a:r>
            <a:endParaRPr lang="en-US" sz="6000" dirty="0">
              <a:latin typeface="20 db" panose="02000507020000020004" pitchFamily="50" charset="0"/>
            </a:endParaRPr>
          </a:p>
        </p:txBody>
      </p:sp>
      <p:sp>
        <p:nvSpPr>
          <p:cNvPr id="12" name="Object11"/>
          <p:cNvSpPr/>
          <p:nvPr/>
        </p:nvSpPr>
        <p:spPr>
          <a:xfrm>
            <a:off x="17259300" y="7248525"/>
            <a:ext cx="66675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БАНКЕТ</a:t>
            </a:r>
            <a:endParaRPr lang="en-US" sz="1125" dirty="0">
              <a:latin typeface="20 db" panose="02000507020000020004" pitchFamily="50" charset="0"/>
            </a:endParaRPr>
          </a:p>
        </p:txBody>
      </p:sp>
      <p:sp>
        <p:nvSpPr>
          <p:cNvPr id="13" name="Object12"/>
          <p:cNvSpPr/>
          <p:nvPr/>
        </p:nvSpPr>
        <p:spPr>
          <a:xfrm>
            <a:off x="17106900" y="7362825"/>
            <a:ext cx="9620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102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4" name="Object13"/>
          <p:cNvSpPr/>
          <p:nvPr/>
        </p:nvSpPr>
        <p:spPr>
          <a:xfrm>
            <a:off x="15840075" y="7362825"/>
            <a:ext cx="9429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89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5" name="Object14"/>
          <p:cNvSpPr/>
          <p:nvPr/>
        </p:nvSpPr>
        <p:spPr>
          <a:xfrm>
            <a:off x="15744825" y="7258050"/>
            <a:ext cx="1133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КЛАС</a:t>
            </a:r>
            <a:endParaRPr lang="en-US" sz="1125" dirty="0">
              <a:latin typeface="20 db" panose="02000507020000020004" pitchFamily="50" charset="0"/>
            </a:endParaRPr>
          </a:p>
        </p:txBody>
      </p:sp>
      <p:sp>
        <p:nvSpPr>
          <p:cNvPr id="16" name="Object15"/>
          <p:cNvSpPr/>
          <p:nvPr/>
        </p:nvSpPr>
        <p:spPr>
          <a:xfrm>
            <a:off x="14563725" y="7362825"/>
            <a:ext cx="9525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180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7" name="Object16"/>
          <p:cNvSpPr/>
          <p:nvPr/>
        </p:nvSpPr>
        <p:spPr>
          <a:xfrm>
            <a:off x="14811375" y="7248525"/>
            <a:ext cx="45720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ТЕАТР</a:t>
            </a:r>
            <a:endParaRPr lang="en-US" sz="1125" dirty="0">
              <a:latin typeface="20 db" panose="02000507020000020004" pitchFamily="50" charset="0"/>
            </a:endParaRPr>
          </a:p>
        </p:txBody>
      </p:sp>
      <p:sp>
        <p:nvSpPr>
          <p:cNvPr id="18" name="Object17"/>
          <p:cNvSpPr/>
          <p:nvPr/>
        </p:nvSpPr>
        <p:spPr>
          <a:xfrm>
            <a:off x="13363575" y="7362825"/>
            <a:ext cx="9620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235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9" name="Object18"/>
          <p:cNvSpPr/>
          <p:nvPr/>
        </p:nvSpPr>
        <p:spPr>
          <a:xfrm>
            <a:off x="13535025" y="7248525"/>
            <a:ext cx="619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ПЛОЩА</a:t>
            </a:r>
            <a:endParaRPr lang="en-US" sz="1125" dirty="0">
              <a:latin typeface="20 db" panose="02000507020000020004" pitchFamily="50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307050" cy="10287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5800725"/>
            <a:ext cx="7572375" cy="4486275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7581900" cy="165735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16192500" y="9429750"/>
            <a:ext cx="1847850" cy="657225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6211550" y="6372225"/>
            <a:ext cx="2076450" cy="2076450"/>
          </a:xfrm>
          <a:prstGeom prst="rect">
            <a:avLst/>
          </a:prstGeom>
        </p:spPr>
      </p:pic>
      <p:sp>
        <p:nvSpPr>
          <p:cNvPr id="7" name="Object6"/>
          <p:cNvSpPr/>
          <p:nvPr/>
        </p:nvSpPr>
        <p:spPr>
          <a:xfrm>
            <a:off x="571499" y="6422682"/>
            <a:ext cx="7000875" cy="3476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У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теплу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пору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року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терасу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можна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перетворити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на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: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Зону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для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відпочинку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з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м’якими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          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меблями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Зручну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welcome-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зону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Зону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для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кава-брейків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перерв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8" name="Object7"/>
          <p:cNvSpPr/>
          <p:nvPr/>
        </p:nvSpPr>
        <p:spPr>
          <a:xfrm>
            <a:off x="571499" y="504825"/>
            <a:ext cx="784345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180"/>
              </a:lnSpc>
            </a:pP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ВІДКРИТА</a:t>
            </a:r>
            <a:r>
              <a:rPr lang="en-US" sz="6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ТЕРАСА</a:t>
            </a:r>
            <a:endParaRPr lang="en-US" sz="6000" dirty="0">
              <a:latin typeface="20 db" panose="02000507020000020004" pitchFamily="50" charset="0"/>
            </a:endParaRPr>
          </a:p>
        </p:txBody>
      </p:sp>
      <p:sp>
        <p:nvSpPr>
          <p:cNvPr id="9" name="Object8"/>
          <p:cNvSpPr/>
          <p:nvPr/>
        </p:nvSpPr>
        <p:spPr>
          <a:xfrm>
            <a:off x="16773525" y="7629525"/>
            <a:ext cx="9620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0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70</a:t>
            </a:r>
            <a:endParaRPr lang="en-US" sz="3750" dirty="0">
              <a:latin typeface="20 db" panose="02000507020000020004" pitchFamily="50" charset="0"/>
            </a:endParaRPr>
          </a:p>
        </p:txBody>
      </p:sp>
      <p:sp>
        <p:nvSpPr>
          <p:cNvPr id="10" name="Object9"/>
          <p:cNvSpPr/>
          <p:nvPr/>
        </p:nvSpPr>
        <p:spPr>
          <a:xfrm>
            <a:off x="16944975" y="7515225"/>
            <a:ext cx="619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ПЛОЩА</a:t>
            </a:r>
            <a:endParaRPr lang="en-US" sz="1125" dirty="0">
              <a:latin typeface="20 db" panose="02000507020000020004" pitchFamily="50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7400925" cy="398145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/>
        </p:blipFill>
        <p:spPr>
          <a:xfrm>
            <a:off x="16192500" y="9429750"/>
            <a:ext cx="1847850" cy="657225"/>
          </a:xfrm>
          <a:prstGeom prst="rect">
            <a:avLst/>
          </a:prstGeom>
        </p:spPr>
      </p:pic>
      <p:sp>
        <p:nvSpPr>
          <p:cNvPr id="5" name="Object4"/>
          <p:cNvSpPr/>
          <p:nvPr/>
        </p:nvSpPr>
        <p:spPr>
          <a:xfrm>
            <a:off x="571500" y="1476375"/>
            <a:ext cx="7077332" cy="2000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Містка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гардеробна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на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300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вішаків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,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облаштована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спеціальними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місцями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для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безпечного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зберігання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сумок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6" name="Object5"/>
          <p:cNvSpPr/>
          <p:nvPr/>
        </p:nvSpPr>
        <p:spPr>
          <a:xfrm>
            <a:off x="542925" y="504825"/>
            <a:ext cx="5561313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180"/>
              </a:lnSpc>
            </a:pP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ГАРДЕРОБ</a:t>
            </a:r>
            <a:endParaRPr lang="en-US" sz="6000" dirty="0">
              <a:latin typeface="20 db" panose="02000507020000020004" pitchFamily="50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6305550"/>
            <a:ext cx="7572375" cy="398145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/>
        </p:blipFill>
        <p:spPr>
          <a:xfrm>
            <a:off x="16192500" y="9429750"/>
            <a:ext cx="1847850" cy="657225"/>
          </a:xfrm>
          <a:prstGeom prst="rect">
            <a:avLst/>
          </a:prstGeom>
        </p:spPr>
      </p:pic>
      <p:sp>
        <p:nvSpPr>
          <p:cNvPr id="5" name="Object4"/>
          <p:cNvSpPr/>
          <p:nvPr/>
        </p:nvSpPr>
        <p:spPr>
          <a:xfrm>
            <a:off x="571500" y="7781925"/>
            <a:ext cx="7213257" cy="2324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Просторі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санвузли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мають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сучасний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дизайн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облаштовані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для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використання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маломобільними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групами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відвідувачів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6" name="Object5"/>
          <p:cNvSpPr/>
          <p:nvPr/>
        </p:nvSpPr>
        <p:spPr>
          <a:xfrm>
            <a:off x="571499" y="6810375"/>
            <a:ext cx="544624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180"/>
              </a:lnSpc>
            </a:pP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САНВУЗЛИ</a:t>
            </a:r>
            <a:endParaRPr lang="en-US" sz="6000" dirty="0">
              <a:latin typeface="20 db" panose="02000507020000020004" pitchFamily="50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553450" y="0"/>
            <a:ext cx="9734550" cy="10287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/>
        </p:blipFill>
        <p:spPr>
          <a:xfrm>
            <a:off x="16192500" y="9429750"/>
            <a:ext cx="1847850" cy="657225"/>
          </a:xfrm>
          <a:prstGeom prst="rect">
            <a:avLst/>
          </a:prstGeom>
        </p:spPr>
      </p:pic>
      <p:sp>
        <p:nvSpPr>
          <p:cNvPr id="5" name="Object4"/>
          <p:cNvSpPr/>
          <p:nvPr/>
        </p:nvSpPr>
        <p:spPr>
          <a:xfrm>
            <a:off x="9124950" y="504825"/>
            <a:ext cx="928232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180"/>
              </a:lnSpc>
            </a:pP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ВКЛЮЧЕНО</a:t>
            </a:r>
            <a:r>
              <a:rPr lang="en-US" sz="6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У </a:t>
            </a: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ВАРТІСТЬ</a:t>
            </a:r>
            <a:endParaRPr lang="en-US" sz="6000" dirty="0">
              <a:latin typeface="20 db" panose="02000507020000020004" pitchFamily="50" charset="0"/>
            </a:endParaRPr>
          </a:p>
        </p:txBody>
      </p:sp>
      <p:sp>
        <p:nvSpPr>
          <p:cNvPr id="6" name="Object5"/>
          <p:cNvSpPr/>
          <p:nvPr/>
        </p:nvSpPr>
        <p:spPr>
          <a:xfrm>
            <a:off x="9124950" y="1476375"/>
            <a:ext cx="7315200" cy="843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Супровід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конференц-менеджера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Користування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усім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встановленим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dirty="0">
                <a:latin typeface="20 db" panose="02000507020000020004" pitchFamily="50" charset="0"/>
              </a:rPr>
              <a:t/>
            </a:r>
            <a:br>
              <a:rPr dirty="0">
                <a:latin typeface="20 db" panose="02000507020000020004" pitchFamily="50" charset="0"/>
              </a:rPr>
            </a:b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у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залі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обладнанням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Підключення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обладнання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Планшет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для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керування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системою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Користування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базовими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меблями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Користування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відкритою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терасою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Президія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або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трибуна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Презентер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(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клікер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)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Розстановка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меблів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під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запит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Радіомікрофони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Дошка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або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фліпчарт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Стійки-вказівники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Послуги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клінінгу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Користування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гардеробом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Технічна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кімната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для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зовнішнього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кейтерінгу</a:t>
            </a:r>
            <a:endParaRPr lang="en-US" sz="3000" dirty="0">
              <a:latin typeface="20 db" panose="02000507020000020004" pitchFamily="50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344400" y="1371600"/>
            <a:ext cx="5943600" cy="7743825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/>
        </p:blipFill>
        <p:spPr>
          <a:xfrm>
            <a:off x="16192500" y="9429750"/>
            <a:ext cx="1847850" cy="657225"/>
          </a:xfrm>
          <a:prstGeom prst="rect">
            <a:avLst/>
          </a:prstGeom>
        </p:spPr>
      </p:pic>
      <p:sp>
        <p:nvSpPr>
          <p:cNvPr id="5" name="Object4"/>
          <p:cNvSpPr/>
          <p:nvPr/>
        </p:nvSpPr>
        <p:spPr>
          <a:xfrm>
            <a:off x="12915900" y="3781425"/>
            <a:ext cx="6521278" cy="4819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Спеціалізований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персонал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Спеціальне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обладнання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Супровід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IT-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менеджера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Фото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- і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відеозйомка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Специфічні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меблі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Event-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сервіс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Тематичний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декор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Кейтерінг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Трансфер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Паркінг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6" name="Object5"/>
          <p:cNvSpPr/>
          <p:nvPr/>
        </p:nvSpPr>
        <p:spPr>
          <a:xfrm>
            <a:off x="12915899" y="1876425"/>
            <a:ext cx="5841658" cy="1504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180"/>
              </a:lnSpc>
            </a:pP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ДОДАТКОВІ</a:t>
            </a:r>
            <a:r>
              <a:rPr lang="en-US" sz="6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
</a:t>
            </a: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ПОСЛУГИ</a:t>
            </a:r>
            <a:endParaRPr lang="en-US" sz="6000" dirty="0">
              <a:latin typeface="20 db" panose="02000507020000020004" pitchFamily="50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571500" y="2486025"/>
            <a:ext cx="13663484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6180"/>
              </a:lnSpc>
            </a:pP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ЧУДОВИЙ</a:t>
            </a:r>
            <a:r>
              <a:rPr lang="en-US" sz="6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ПАНОРАМНИЙ</a:t>
            </a:r>
            <a:r>
              <a:rPr lang="en-US" sz="6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ВИД</a:t>
            </a:r>
            <a:endParaRPr lang="en-US" sz="6000" dirty="0">
              <a:latin typeface="Cera Pro" panose="00000500000000000000" pitchFamily="2" charset="0"/>
            </a:endParaRPr>
          </a:p>
        </p:txBody>
      </p:sp>
      <p:sp>
        <p:nvSpPr>
          <p:cNvPr id="4" name="Object3"/>
          <p:cNvSpPr/>
          <p:nvPr/>
        </p:nvSpPr>
        <p:spPr>
          <a:xfrm>
            <a:off x="571500" y="8858250"/>
            <a:ext cx="6261786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на</a:t>
            </a:r>
            <a:r>
              <a:rPr lang="en-US" sz="3000" b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Дніпро</a:t>
            </a:r>
            <a:r>
              <a:rPr lang="en-US" sz="3000" b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, </a:t>
            </a:r>
            <a:r>
              <a:rPr lang="en-US" sz="3000" b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центр</a:t>
            </a:r>
            <a:r>
              <a:rPr lang="en-US" sz="3000" b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міста</a:t>
            </a:r>
            <a:r>
              <a:rPr lang="en-US" sz="3000" b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та</a:t>
            </a:r>
            <a:r>
              <a:rPr lang="en-US" sz="3000" b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весь</a:t>
            </a:r>
            <a:r>
              <a:rPr lang="en-US" sz="3000" b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лівий</a:t>
            </a:r>
            <a:r>
              <a:rPr lang="en-US" sz="3000" b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берег</a:t>
            </a:r>
            <a:r>
              <a:rPr lang="en-US" sz="3000" b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Києва</a:t>
            </a:r>
            <a:endParaRPr lang="en-US" sz="3000" dirty="0">
              <a:latin typeface="Cera Pro" panose="00000500000000000000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16192500" y="9429750"/>
            <a:ext cx="1847850" cy="657225"/>
          </a:xfrm>
          <a:prstGeom prst="rect">
            <a:avLst/>
          </a:prstGeom>
        </p:spPr>
      </p:pic>
      <p:sp>
        <p:nvSpPr>
          <p:cNvPr id="4" name="Object3"/>
          <p:cNvSpPr/>
          <p:nvPr/>
        </p:nvSpPr>
        <p:spPr>
          <a:xfrm>
            <a:off x="571500" y="2828925"/>
            <a:ext cx="9210675" cy="190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Найсвіжіші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смачні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страви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якісне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обслуговування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учасників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бізнес-подій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різного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формату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,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незалежно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від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кількості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гостей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,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готові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варіанти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меню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або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власне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меню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на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вибір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5" name="Object4"/>
          <p:cNvSpPr/>
          <p:nvPr/>
        </p:nvSpPr>
        <p:spPr>
          <a:xfrm>
            <a:off x="571500" y="1857375"/>
            <a:ext cx="9931743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180"/>
              </a:lnSpc>
            </a:pP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ВЛАСНИЙ</a:t>
            </a:r>
            <a:r>
              <a:rPr lang="en-US" sz="6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КЕЙТЕРІНГ</a:t>
            </a:r>
            <a:endParaRPr lang="en-US" sz="6000" dirty="0">
              <a:latin typeface="20 db" panose="02000507020000020004" pitchFamily="50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307050" cy="10287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16192500" y="9429750"/>
            <a:ext cx="1847850" cy="657225"/>
          </a:xfrm>
          <a:prstGeom prst="rect">
            <a:avLst/>
          </a:prstGeom>
        </p:spPr>
      </p:pic>
      <p:sp>
        <p:nvSpPr>
          <p:cNvPr id="4" name="Object3"/>
          <p:cNvSpPr/>
          <p:nvPr/>
        </p:nvSpPr>
        <p:spPr>
          <a:xfrm>
            <a:off x="13287375" y="8286750"/>
            <a:ext cx="8210550" cy="3790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180"/>
              </a:lnSpc>
            </a:pPr>
            <a:r>
              <a:rPr lang="en-US" sz="6000" b="0" i="0" dirty="0" err="1">
                <a:solidFill>
                  <a:srgbClr val="1D3C34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FOODZONE</a:t>
            </a:r>
            <a:endParaRPr lang="en-US" sz="6000" dirty="0">
              <a:latin typeface="20 db" panose="02000507020000020004" pitchFamily="50" charset="0"/>
            </a:endParaRPr>
          </a:p>
        </p:txBody>
      </p:sp>
      <p:sp>
        <p:nvSpPr>
          <p:cNvPr id="5" name="Object4"/>
          <p:cNvSpPr/>
          <p:nvPr/>
        </p:nvSpPr>
        <p:spPr>
          <a:xfrm>
            <a:off x="485775" y="9048750"/>
            <a:ext cx="9496425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У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ресторані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Razzle Dazzle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можна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влаштувати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діловий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обід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,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вечерю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або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банкет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6" name="Object5"/>
          <p:cNvSpPr/>
          <p:nvPr/>
        </p:nvSpPr>
        <p:spPr>
          <a:xfrm>
            <a:off x="408662" y="504825"/>
            <a:ext cx="10182937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Для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співробітників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бізнес-центру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працює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ресторан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швидкого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харчування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FOODZONE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7" name="Object6"/>
          <p:cNvSpPr/>
          <p:nvPr/>
        </p:nvSpPr>
        <p:spPr>
          <a:xfrm>
            <a:off x="421188" y="1800225"/>
            <a:ext cx="10510482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Кав'ярня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Idealist -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найкраще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місце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для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запланованого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сoffee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break,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приємної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бесіди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тет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-а-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тет</a:t>
            </a:r>
            <a:endParaRPr lang="en-US" sz="3000" dirty="0">
              <a:latin typeface="20 db" panose="02000507020000020004" pitchFamily="50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16192500" y="9429750"/>
            <a:ext cx="1847850" cy="657225"/>
          </a:xfrm>
          <a:prstGeom prst="rect">
            <a:avLst/>
          </a:prstGeom>
        </p:spPr>
      </p:pic>
      <p:sp>
        <p:nvSpPr>
          <p:cNvPr id="4" name="Object3"/>
          <p:cNvSpPr/>
          <p:nvPr/>
        </p:nvSpPr>
        <p:spPr>
          <a:xfrm>
            <a:off x="571500" y="4114800"/>
            <a:ext cx="6768414" cy="434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Відвідувачі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бізнес-центру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мають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змогу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користуватися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: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Гостьовою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наземною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парковкою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Трирівневим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підземним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паркінгом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smtClean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 smtClean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на</a:t>
            </a:r>
            <a:r>
              <a:rPr lang="en-US" sz="3000" b="0" i="0" dirty="0" smtClean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 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248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місць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Велопарковкою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Сервісом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станції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зарядки</a:t>
            </a:r>
            <a:r>
              <a:rPr dirty="0">
                <a:latin typeface="20 db" panose="02000507020000020004" pitchFamily="50" charset="0"/>
              </a:rPr>
              <a:t/>
            </a:r>
            <a:br>
              <a:rPr dirty="0">
                <a:latin typeface="20 db" panose="02000507020000020004" pitchFamily="50" charset="0"/>
              </a:rPr>
            </a:b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для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електрокарів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5" name="Object4"/>
          <p:cNvSpPr/>
          <p:nvPr/>
        </p:nvSpPr>
        <p:spPr>
          <a:xfrm>
            <a:off x="571500" y="3143250"/>
            <a:ext cx="4628297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180"/>
              </a:lnSpc>
            </a:pP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ПАРКІНГ</a:t>
            </a:r>
            <a:endParaRPr lang="en-US" sz="6000" dirty="0">
              <a:latin typeface="20 db" panose="02000507020000020004" pitchFamily="50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552450" y="504825"/>
            <a:ext cx="5191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180"/>
              </a:lnSpc>
            </a:pP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КОНТАКТИ</a:t>
            </a:r>
            <a:endParaRPr lang="en-US" sz="6000" dirty="0">
              <a:latin typeface="20 db" panose="02000507020000020004" pitchFamily="50" charset="0"/>
            </a:endParaRPr>
          </a:p>
        </p:txBody>
      </p:sp>
      <p:sp>
        <p:nvSpPr>
          <p:cNvPr id="4" name="Object3"/>
          <p:cNvSpPr/>
          <p:nvPr/>
        </p:nvSpPr>
        <p:spPr>
          <a:xfrm>
            <a:off x="552450" y="3797280"/>
            <a:ext cx="7886700" cy="391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Менеджер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конференц-сервісу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5" name="Object4"/>
          <p:cNvSpPr/>
          <p:nvPr/>
        </p:nvSpPr>
        <p:spPr>
          <a:xfrm>
            <a:off x="552450" y="1590675"/>
            <a:ext cx="78867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400000000000000" pitchFamily="50" charset="0"/>
                <a:ea typeface="Cera Pro Light" pitchFamily="34" charset="-122"/>
                <a:cs typeface="Cera Pro Light" pitchFamily="34" charset="-120"/>
              </a:rPr>
              <a:t>Для</a:t>
            </a:r>
            <a:r>
              <a:rPr lang="en-US" sz="3000" b="0" i="0" dirty="0">
                <a:solidFill>
                  <a:srgbClr val="FFFFFF"/>
                </a:solidFill>
                <a:latin typeface="Cera Pro" panose="00000400000000000000" pitchFamily="50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400000000000000" pitchFamily="50" charset="0"/>
                <a:ea typeface="Cera Pro Light" pitchFamily="34" charset="-122"/>
                <a:cs typeface="Cera Pro Light" pitchFamily="34" charset="-120"/>
              </a:rPr>
              <a:t>отримання</a:t>
            </a:r>
            <a:r>
              <a:rPr lang="en-US" sz="3000" b="0" i="0" dirty="0">
                <a:solidFill>
                  <a:srgbClr val="FFFFFF"/>
                </a:solidFill>
                <a:latin typeface="Cera Pro" panose="00000400000000000000" pitchFamily="50" charset="0"/>
                <a:ea typeface="Cera Pro Light" pitchFamily="34" charset="-122"/>
                <a:cs typeface="Cera Pro Light" pitchFamily="34" charset="-120"/>
              </a:rPr>
              <a:t> 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400000000000000" pitchFamily="50" charset="0"/>
                <a:ea typeface="Cera Pro Light" pitchFamily="34" charset="-122"/>
                <a:cs typeface="Cera Pro Light" pitchFamily="34" charset="-120"/>
              </a:rPr>
              <a:t>детальної</a:t>
            </a:r>
            <a:r>
              <a:rPr lang="en-US" sz="3000" b="0" i="0" dirty="0">
                <a:solidFill>
                  <a:srgbClr val="FFFFFF"/>
                </a:solidFill>
                <a:latin typeface="Cera Pro" panose="00000400000000000000" pitchFamily="50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400000000000000" pitchFamily="50" charset="0"/>
                <a:ea typeface="Cera Pro Light" pitchFamily="34" charset="-122"/>
                <a:cs typeface="Cera Pro Light" pitchFamily="34" charset="-120"/>
              </a:rPr>
              <a:t>інформації</a:t>
            </a:r>
            <a:r>
              <a:rPr lang="en-US" sz="3000" b="0" i="0" dirty="0">
                <a:solidFill>
                  <a:srgbClr val="FFFFFF"/>
                </a:solidFill>
                <a:latin typeface="Cera Pro" panose="00000400000000000000" pitchFamily="50" charset="0"/>
                <a:ea typeface="Cera Pro Light" pitchFamily="34" charset="-122"/>
                <a:cs typeface="Cera Pro Light" pitchFamily="34" charset="-120"/>
              </a:rPr>
              <a:t>:</a:t>
            </a:r>
            <a:endParaRPr lang="en-US" sz="3000" dirty="0">
              <a:latin typeface="Cera Pro" panose="00000400000000000000" pitchFamily="50" charset="0"/>
            </a:endParaRPr>
          </a:p>
        </p:txBody>
      </p:sp>
      <p:sp>
        <p:nvSpPr>
          <p:cNvPr id="6" name="Object5"/>
          <p:cNvSpPr/>
          <p:nvPr/>
        </p:nvSpPr>
        <p:spPr>
          <a:xfrm>
            <a:off x="552450" y="3048000"/>
            <a:ext cx="7181850" cy="391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</a:pPr>
            <a:r>
              <a:rPr lang="en-US" sz="3000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/>
                <a:cs typeface="Cera Pro Medium" pitchFamily="34" charset="-120"/>
              </a:rPr>
              <a:t>Юлія</a:t>
            </a:r>
            <a:r>
              <a:rPr lang="en-US" sz="300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/>
                <a:cs typeface="Cera Pro Medium" pitchFamily="34" charset="-120"/>
              </a:rPr>
              <a:t> </a:t>
            </a:r>
            <a:r>
              <a:rPr lang="en-US" sz="3000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/>
                <a:cs typeface="Cera Pro Medium" pitchFamily="34" charset="-120"/>
              </a:rPr>
              <a:t>Возняк</a:t>
            </a:r>
            <a:endParaRPr lang="en-US" sz="3000" b="1" dirty="0">
              <a:latin typeface="20 db" panose="02000507020000020004" pitchFamily="50" charset="0"/>
              <a:ea typeface="Cera Pro Medium"/>
            </a:endParaRPr>
          </a:p>
        </p:txBody>
      </p:sp>
      <p:sp>
        <p:nvSpPr>
          <p:cNvPr id="7" name="Object6"/>
          <p:cNvSpPr/>
          <p:nvPr/>
        </p:nvSpPr>
        <p:spPr>
          <a:xfrm>
            <a:off x="1704975" y="7800975"/>
            <a:ext cx="4076700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525"/>
              </a:lnSpc>
            </a:pPr>
            <a:r>
              <a:rPr lang="en-US" sz="300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+380 50 676 56 27</a:t>
            </a:r>
            <a:endParaRPr lang="en-US" sz="3000" b="1" dirty="0">
              <a:latin typeface="20 db" panose="02000507020000020004" pitchFamily="50" charset="0"/>
            </a:endParaRPr>
          </a:p>
        </p:txBody>
      </p:sp>
      <p:sp>
        <p:nvSpPr>
          <p:cNvPr id="8" name="Object7"/>
          <p:cNvSpPr/>
          <p:nvPr/>
        </p:nvSpPr>
        <p:spPr>
          <a:xfrm>
            <a:off x="1704975" y="7334250"/>
            <a:ext cx="1619250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525"/>
              </a:lnSpc>
            </a:pP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Viber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9" name="Object8"/>
          <p:cNvSpPr/>
          <p:nvPr/>
        </p:nvSpPr>
        <p:spPr>
          <a:xfrm>
            <a:off x="1704975" y="9305925"/>
            <a:ext cx="6410325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525"/>
              </a:lnSpc>
            </a:pPr>
            <a:r>
              <a:rPr lang="en-US" sz="3000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event@summitbc.com.ua</a:t>
            </a:r>
            <a:endParaRPr lang="en-US" sz="3000" b="1" dirty="0">
              <a:latin typeface="20 db" panose="02000507020000020004" pitchFamily="50" charset="0"/>
            </a:endParaRPr>
          </a:p>
        </p:txBody>
      </p:sp>
      <p:sp>
        <p:nvSpPr>
          <p:cNvPr id="10" name="Object9"/>
          <p:cNvSpPr/>
          <p:nvPr/>
        </p:nvSpPr>
        <p:spPr>
          <a:xfrm>
            <a:off x="1704975" y="8896350"/>
            <a:ext cx="990600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525"/>
              </a:lnSpc>
            </a:pP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Email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11" name="Object10"/>
          <p:cNvSpPr/>
          <p:nvPr/>
        </p:nvSpPr>
        <p:spPr>
          <a:xfrm>
            <a:off x="1704975" y="6296025"/>
            <a:ext cx="4038600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525"/>
              </a:lnSpc>
            </a:pPr>
            <a:r>
              <a:rPr lang="en-US" sz="300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+380 67 220 48 16</a:t>
            </a:r>
            <a:endParaRPr lang="en-US" sz="3000" b="1" dirty="0">
              <a:latin typeface="20 db" panose="02000507020000020004" pitchFamily="50" charset="0"/>
            </a:endParaRPr>
          </a:p>
        </p:txBody>
      </p:sp>
      <p:sp>
        <p:nvSpPr>
          <p:cNvPr id="12" name="Object11"/>
          <p:cNvSpPr/>
          <p:nvPr/>
        </p:nvSpPr>
        <p:spPr>
          <a:xfrm>
            <a:off x="1704975" y="5829300"/>
            <a:ext cx="2905125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525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MobilePhone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13" name="Object12"/>
          <p:cNvSpPr/>
          <p:nvPr/>
        </p:nvSpPr>
        <p:spPr>
          <a:xfrm>
            <a:off x="552450" y="4362450"/>
            <a:ext cx="7905750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БЦ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SUMMIT</a:t>
            </a:r>
            <a:endParaRPr lang="en-US" sz="3000" dirty="0">
              <a:latin typeface="20 db" panose="02000507020000020004" pitchFamily="50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307050" cy="10287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7329617"/>
            <a:ext cx="8496300" cy="28956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/>
        </p:blipFill>
        <p:spPr>
          <a:xfrm>
            <a:off x="16192500" y="9429750"/>
            <a:ext cx="1847850" cy="657225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1981200"/>
            <a:ext cx="10248900" cy="158115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571500" y="7896225"/>
            <a:ext cx="8496300" cy="247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5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хвилин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пішки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-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метро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Арсенальна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5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хвилин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на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авто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-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Майдан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Незалежності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
20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хвилин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на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авто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-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аеропорт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Жуляни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30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хвилин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на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авто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-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аеропорт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Бориспіль</a:t>
            </a:r>
            <a:endParaRPr lang="en-US" sz="3000" dirty="0">
              <a:latin typeface="Cera Pro" panose="00000500000000000000" pitchFamily="2" charset="0"/>
            </a:endParaRPr>
          </a:p>
        </p:txBody>
      </p:sp>
      <p:sp>
        <p:nvSpPr>
          <p:cNvPr id="7" name="Object6"/>
          <p:cNvSpPr/>
          <p:nvPr/>
        </p:nvSpPr>
        <p:spPr>
          <a:xfrm>
            <a:off x="571500" y="2486025"/>
            <a:ext cx="11575192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6180"/>
              </a:lnSpc>
            </a:pP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/>
                <a:cs typeface="Cera Pro Light" pitchFamily="34" charset="-120"/>
              </a:rPr>
              <a:t>ЗРУЧНЕ</a:t>
            </a:r>
            <a:r>
              <a:rPr lang="en-US" sz="6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/>
                <a:cs typeface="Cera Pro Light" pitchFamily="34" charset="-120"/>
              </a:rPr>
              <a:t> </a:t>
            </a: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/>
                <a:cs typeface="Cera Pro Light" pitchFamily="34" charset="-120"/>
              </a:rPr>
              <a:t>РОЗТАШУВАННЯ</a:t>
            </a:r>
            <a:endParaRPr lang="en-US" sz="6000" dirty="0">
              <a:latin typeface="Cera Pro" panose="00000500000000000000" pitchFamily="2" charset="0"/>
              <a:ea typeface="Cera Pr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1981200"/>
            <a:ext cx="7486650" cy="83058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/>
        </p:blipFill>
        <p:spPr>
          <a:xfrm>
            <a:off x="16192500" y="9429750"/>
            <a:ext cx="1847850" cy="657225"/>
          </a:xfrm>
          <a:prstGeom prst="rect">
            <a:avLst/>
          </a:prstGeom>
        </p:spPr>
      </p:pic>
      <p:sp>
        <p:nvSpPr>
          <p:cNvPr id="5" name="Object4"/>
          <p:cNvSpPr/>
          <p:nvPr/>
        </p:nvSpPr>
        <p:spPr>
          <a:xfrm>
            <a:off x="571500" y="4391025"/>
            <a:ext cx="6372225" cy="5391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Паркова</a:t>
            </a:r>
            <a:r>
              <a:rPr lang="en-US" sz="300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зона</a:t>
            </a:r>
            <a:r>
              <a:rPr lang="en-US" sz="300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Великий</a:t>
            </a:r>
            <a:r>
              <a:rPr lang="en-US" sz="300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хол</a:t>
            </a:r>
            <a:r>
              <a:rPr lang="en-US" sz="300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з </a:t>
            </a:r>
            <a:r>
              <a:rPr lang="en-US" sz="300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лоббі</a:t>
            </a:r>
            <a:r>
              <a:rPr lang="en-US" sz="300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Відкриті</a:t>
            </a:r>
            <a:r>
              <a:rPr lang="en-US" sz="300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тераси</a:t>
            </a:r>
            <a:r>
              <a:rPr lang="en-US" sz="300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2 </a:t>
            </a:r>
            <a:r>
              <a:rPr lang="en-US" sz="300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рецепції</a:t>
            </a:r>
            <a:r>
              <a:rPr lang="en-US" sz="300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
</a:t>
            </a:r>
            <a:r>
              <a:rPr lang="en-US" sz="300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Конференц-хол</a:t>
            </a:r>
            <a:r>
              <a:rPr lang="en-US" sz="300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Контроль</a:t>
            </a:r>
            <a:r>
              <a:rPr lang="en-US" sz="300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доступу</a:t>
            </a:r>
            <a:r>
              <a:rPr lang="en-US" sz="300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Цілодобова</a:t>
            </a:r>
            <a:r>
              <a:rPr lang="en-US" sz="300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охорона</a:t>
            </a:r>
            <a:r>
              <a:rPr lang="en-US" sz="300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
</a:t>
            </a:r>
            <a:r>
              <a:rPr lang="en-US" sz="300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Заклади</a:t>
            </a:r>
            <a:r>
              <a:rPr lang="en-US" sz="300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харчування</a:t>
            </a:r>
            <a:r>
              <a:rPr lang="en-US" sz="300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Поштові</a:t>
            </a:r>
            <a:r>
              <a:rPr lang="en-US" sz="300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сервіси</a:t>
            </a:r>
            <a:r>
              <a:rPr lang="en-US" sz="300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Заклади</a:t>
            </a:r>
            <a:r>
              <a:rPr lang="en-US" sz="300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догляду</a:t>
            </a:r>
            <a:r>
              <a:rPr lang="en-US" sz="300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та</a:t>
            </a:r>
            <a:r>
              <a:rPr lang="en-US" sz="300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краси</a:t>
            </a:r>
            <a:r>
              <a:rPr lang="en-US" sz="300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Паркінги</a:t>
            </a:r>
            <a:endParaRPr lang="en-US" sz="3000" dirty="0">
              <a:latin typeface="Cera Pro" panose="00000500000000000000" pitchFamily="2" charset="0"/>
            </a:endParaRPr>
          </a:p>
        </p:txBody>
      </p:sp>
      <p:sp>
        <p:nvSpPr>
          <p:cNvPr id="6" name="Object5"/>
          <p:cNvSpPr/>
          <p:nvPr/>
        </p:nvSpPr>
        <p:spPr>
          <a:xfrm>
            <a:off x="571500" y="2486025"/>
            <a:ext cx="9066770" cy="1504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180"/>
              </a:lnSpc>
            </a:pP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ІНФРАСТРУКТУРА</a:t>
            </a:r>
            <a:r>
              <a:rPr lang="en-US" sz="6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 
</a:t>
            </a: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БІЗНЕС-ЦЕНТРУ</a:t>
            </a:r>
            <a:endParaRPr lang="en-US" sz="6000" dirty="0">
              <a:latin typeface="Cera Pro" panose="000005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16192500" y="9429750"/>
            <a:ext cx="1847850" cy="657225"/>
          </a:xfrm>
          <a:prstGeom prst="rect">
            <a:avLst/>
          </a:prstGeom>
        </p:spPr>
      </p:pic>
      <p:sp>
        <p:nvSpPr>
          <p:cNvPr id="4" name="Object3"/>
          <p:cNvSpPr/>
          <p:nvPr/>
        </p:nvSpPr>
        <p:spPr>
          <a:xfrm>
            <a:off x="9191625" y="517182"/>
            <a:ext cx="9924278" cy="1504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180"/>
              </a:lnSpc>
            </a:pP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МІЖНАРОДНИЙ</a:t>
            </a:r>
            <a:r>
              <a:rPr lang="en-US" sz="6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РІВЕНЬ</a:t>
            </a:r>
            <a:r>
              <a:rPr lang="en-US" sz="6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КОНФЕРЕНЦ-СЕРВІСУ</a:t>
            </a:r>
            <a:endParaRPr lang="en-US" sz="6000" dirty="0">
              <a:latin typeface="Cera Pro" panose="00000500000000000000" pitchFamily="2" charset="0"/>
            </a:endParaRPr>
          </a:p>
        </p:txBody>
      </p:sp>
      <p:sp>
        <p:nvSpPr>
          <p:cNvPr id="5" name="Object4"/>
          <p:cNvSpPr/>
          <p:nvPr/>
        </p:nvSpPr>
        <p:spPr>
          <a:xfrm>
            <a:off x="571500" y="504825"/>
            <a:ext cx="6334125" cy="3867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5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конференц-залів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2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поверх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,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два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окремі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входи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Cучасне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технічне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обладнання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Відкрита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тераса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Гардероб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Окремі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санвузли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Місце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для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фотозони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Кейтерінг</a:t>
            </a:r>
            <a:endParaRPr lang="en-US" sz="3000" dirty="0">
              <a:latin typeface="20 db" panose="02000507020000020004" pitchFamily="50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91150" y="0"/>
            <a:ext cx="12896850" cy="10287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5600700" cy="10287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0067925" cy="1028700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16192500" y="9429750"/>
            <a:ext cx="1847850" cy="657225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571499" y="8086725"/>
            <a:ext cx="6929051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Система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вентиляції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dirty="0">
                <a:latin typeface="20 db" panose="02000507020000020004" pitchFamily="50" charset="0"/>
              </a:rPr>
              <a:t/>
            </a:r>
            <a:br>
              <a:rPr dirty="0">
                <a:latin typeface="20 db" panose="02000507020000020004" pitchFamily="50" charset="0"/>
              </a:rPr>
            </a:b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і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кондиціонування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повітря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7" name="Object6"/>
          <p:cNvSpPr/>
          <p:nvPr/>
        </p:nvSpPr>
        <p:spPr>
          <a:xfrm>
            <a:off x="571500" y="6791325"/>
            <a:ext cx="7756954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Інтерактивна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система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для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спільної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dirty="0">
                <a:latin typeface="20 db" panose="02000507020000020004" pitchFamily="50" charset="0"/>
              </a:rPr>
              <a:t/>
            </a:r>
            <a:br>
              <a:rPr dirty="0">
                <a:latin typeface="20 db" panose="02000507020000020004" pitchFamily="50" charset="0"/>
              </a:rPr>
            </a:b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роботи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із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зображеннями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8" name="Object7"/>
          <p:cNvSpPr/>
          <p:nvPr/>
        </p:nvSpPr>
        <p:spPr>
          <a:xfrm>
            <a:off x="571500" y="5495925"/>
            <a:ext cx="7905235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Система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звукопідсилення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dirty="0">
                <a:latin typeface="20 db" panose="02000507020000020004" pitchFamily="50" charset="0"/>
              </a:rPr>
              <a:t/>
            </a:r>
            <a:br>
              <a:rPr dirty="0">
                <a:latin typeface="20 db" panose="02000507020000020004" pitchFamily="50" charset="0"/>
              </a:rPr>
            </a:b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обробки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звуку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9" name="Object8"/>
          <p:cNvSpPr/>
          <p:nvPr/>
        </p:nvSpPr>
        <p:spPr>
          <a:xfrm>
            <a:off x="571500" y="4200525"/>
            <a:ext cx="8086725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Керування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робота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за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заданими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сценаріями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- iPad Apple (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США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)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10" name="Object9"/>
          <p:cNvSpPr/>
          <p:nvPr/>
        </p:nvSpPr>
        <p:spPr>
          <a:xfrm>
            <a:off x="571500" y="2409825"/>
            <a:ext cx="8086725" cy="148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Повністю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автоматизована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система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керування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освітленням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,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звуком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dirty="0">
                <a:latin typeface="20 db" panose="02000507020000020004" pitchFamily="50" charset="0"/>
              </a:rPr>
              <a:t/>
            </a:r>
            <a:br>
              <a:rPr dirty="0">
                <a:latin typeface="20 db" panose="02000507020000020004" pitchFamily="50" charset="0"/>
              </a:rPr>
            </a:b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мультимедіа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- Crestron (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США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)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11" name="Object10"/>
          <p:cNvSpPr/>
          <p:nvPr/>
        </p:nvSpPr>
        <p:spPr>
          <a:xfrm>
            <a:off x="571500" y="504825"/>
            <a:ext cx="10203592" cy="1504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180"/>
              </a:lnSpc>
            </a:pP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ЕКСКЛЮЗИВНІ</a:t>
            </a:r>
            <a:r>
              <a:rPr lang="en-US" sz="6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ТЕХНІЧНІ</a:t>
            </a:r>
            <a:r>
              <a:rPr lang="en-US" sz="6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
</a:t>
            </a: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МОЖЛИВОСТІ</a:t>
            </a:r>
            <a:endParaRPr lang="en-US" sz="6000" dirty="0">
              <a:latin typeface="20 db" panose="02000507020000020004" pitchFamily="50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01000" y="0"/>
            <a:ext cx="10287000" cy="10287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/>
        </p:blipFill>
        <p:spPr>
          <a:xfrm>
            <a:off x="16192500" y="9429750"/>
            <a:ext cx="1847850" cy="657225"/>
          </a:xfrm>
          <a:prstGeom prst="rect">
            <a:avLst/>
          </a:prstGeom>
        </p:spPr>
      </p:pic>
      <p:sp>
        <p:nvSpPr>
          <p:cNvPr id="5" name="Object4"/>
          <p:cNvSpPr/>
          <p:nvPr/>
        </p:nvSpPr>
        <p:spPr>
          <a:xfrm>
            <a:off x="8801099" y="476250"/>
            <a:ext cx="10286999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180"/>
              </a:lnSpc>
            </a:pP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СУЧАСНЕ</a:t>
            </a:r>
            <a:r>
              <a:rPr lang="en-US" sz="6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ОБЛАДНАННЯ</a:t>
            </a:r>
            <a:endParaRPr lang="en-US" sz="6000" dirty="0">
              <a:latin typeface="20 db" panose="02000507020000020004" pitchFamily="50" charset="0"/>
            </a:endParaRPr>
          </a:p>
        </p:txBody>
      </p:sp>
      <p:sp>
        <p:nvSpPr>
          <p:cNvPr id="6" name="Object5"/>
          <p:cNvSpPr/>
          <p:nvPr/>
        </p:nvSpPr>
        <p:spPr>
          <a:xfrm>
            <a:off x="8801100" y="1476375"/>
            <a:ext cx="8048625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Великі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моторизовані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екрани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ELIT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SCREENS (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США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)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Projecta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(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Нідерланди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)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7" name="Object6"/>
          <p:cNvSpPr/>
          <p:nvPr/>
        </p:nvSpPr>
        <p:spPr>
          <a:xfrm>
            <a:off x="8801100" y="2771775"/>
            <a:ext cx="8048625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Стельові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про</a:t>
            </a:r>
            <a:r>
              <a:rPr lang="uk-UA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є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ктори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6000 ANSI </a:t>
            </a:r>
            <a:r>
              <a:rPr dirty="0">
                <a:latin typeface="20 db" panose="02000507020000020004" pitchFamily="50" charset="0"/>
              </a:rPr>
              <a:t/>
            </a:r>
            <a:br>
              <a:rPr dirty="0">
                <a:latin typeface="20 db" panose="02000507020000020004" pitchFamily="50" charset="0"/>
              </a:rPr>
            </a:b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люменів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- EPSON (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Японія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)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8" name="Object7"/>
          <p:cNvSpPr/>
          <p:nvPr/>
        </p:nvSpPr>
        <p:spPr>
          <a:xfrm>
            <a:off x="8801100" y="4067175"/>
            <a:ext cx="8048625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Професійні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плазмові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панелі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dirty="0">
                <a:latin typeface="20 db" panose="02000507020000020004" pitchFamily="50" charset="0"/>
              </a:rPr>
              <a:t/>
            </a:r>
            <a:br>
              <a:rPr dirty="0">
                <a:latin typeface="20 db" panose="02000507020000020004" pitchFamily="50" charset="0"/>
              </a:rPr>
            </a:b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70’’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55" - LG (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Корея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)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9" name="Object8"/>
          <p:cNvSpPr/>
          <p:nvPr/>
        </p:nvSpPr>
        <p:spPr>
          <a:xfrm>
            <a:off x="8801100" y="5362575"/>
            <a:ext cx="8048625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Керовані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відеокамери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dirty="0">
                <a:latin typeface="20 db" panose="02000507020000020004" pitchFamily="50" charset="0"/>
              </a:rPr>
              <a:t/>
            </a:r>
            <a:br>
              <a:rPr dirty="0">
                <a:latin typeface="20 db" panose="02000507020000020004" pitchFamily="50" charset="0"/>
              </a:rPr>
            </a:b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для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конференц-зв’язку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10" name="Object9"/>
          <p:cNvSpPr/>
          <p:nvPr/>
        </p:nvSpPr>
        <p:spPr>
          <a:xfrm>
            <a:off x="8801100" y="6657975"/>
            <a:ext cx="8048625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Еthernet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,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WiFi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окрема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лінія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для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on-line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трансляцій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11" name="Object10"/>
          <p:cNvSpPr/>
          <p:nvPr/>
        </p:nvSpPr>
        <p:spPr>
          <a:xfrm>
            <a:off x="8801100" y="7953375"/>
            <a:ext cx="8048625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Можливість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зонування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об’єднання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залів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dirty="0">
                <a:latin typeface="20 db" panose="02000507020000020004" pitchFamily="50" charset="0"/>
              </a:rPr>
              <a:t/>
            </a:r>
            <a:br>
              <a:rPr dirty="0">
                <a:latin typeface="20 db" panose="02000507020000020004" pitchFamily="50" charset="0"/>
              </a:rPr>
            </a:b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у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блоки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12" name="Object11"/>
          <p:cNvSpPr/>
          <p:nvPr/>
        </p:nvSpPr>
        <p:spPr>
          <a:xfrm>
            <a:off x="8801100" y="9248775"/>
            <a:ext cx="804862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Розетки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в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люках</a:t>
            </a:r>
            <a:endParaRPr lang="en-US" sz="3000" dirty="0">
              <a:latin typeface="20 db" panose="02000507020000020004" pitchFamily="50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307050" cy="10287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7991475" cy="165735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106400" y="7096125"/>
            <a:ext cx="5181600" cy="207645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16192500" y="9429750"/>
            <a:ext cx="1847850" cy="657225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571500" y="7600950"/>
            <a:ext cx="6524625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Зал-трансформер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Великий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моторизований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екран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2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професійні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плазмові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панелі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70’’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7" name="Object6"/>
          <p:cNvSpPr/>
          <p:nvPr/>
        </p:nvSpPr>
        <p:spPr>
          <a:xfrm>
            <a:off x="3371850" y="9286875"/>
            <a:ext cx="36290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836"/>
              </a:lnSpc>
            </a:pPr>
            <a:r>
              <a:rPr lang="en-US" sz="34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13400 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грн</a:t>
            </a:r>
            <a:r>
              <a:rPr lang="en-US" sz="2475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/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день</a:t>
            </a:r>
            <a:endParaRPr lang="en-US" sz="3450" b="1" dirty="0">
              <a:latin typeface="20 db" panose="02000507020000020004" pitchFamily="50" charset="0"/>
            </a:endParaRPr>
          </a:p>
        </p:txBody>
      </p:sp>
      <p:sp>
        <p:nvSpPr>
          <p:cNvPr id="8" name="Object7"/>
          <p:cNvSpPr/>
          <p:nvPr/>
        </p:nvSpPr>
        <p:spPr>
          <a:xfrm>
            <a:off x="571500" y="9286875"/>
            <a:ext cx="36290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836"/>
              </a:lnSpc>
            </a:pPr>
            <a:r>
              <a:rPr lang="en-US" sz="34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1800 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грн</a:t>
            </a:r>
            <a:r>
              <a:rPr lang="en-US" sz="2475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/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год</a:t>
            </a:r>
            <a:endParaRPr lang="en-US" sz="3450" b="1" dirty="0">
              <a:latin typeface="20 db" panose="02000507020000020004" pitchFamily="50" charset="0"/>
            </a:endParaRPr>
          </a:p>
        </p:txBody>
      </p:sp>
      <p:sp>
        <p:nvSpPr>
          <p:cNvPr id="9" name="Object8"/>
          <p:cNvSpPr/>
          <p:nvPr/>
        </p:nvSpPr>
        <p:spPr>
          <a:xfrm>
            <a:off x="571499" y="504825"/>
            <a:ext cx="8127658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180"/>
              </a:lnSpc>
            </a:pP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КОНФЕРЕНЦ-ХОЛ</a:t>
            </a:r>
            <a:r>
              <a:rPr lang="en-US" sz="6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1</a:t>
            </a:r>
            <a:endParaRPr lang="en-US" sz="6000" dirty="0">
              <a:latin typeface="20 db" panose="02000507020000020004" pitchFamily="50" charset="0"/>
            </a:endParaRPr>
          </a:p>
        </p:txBody>
      </p:sp>
      <p:sp>
        <p:nvSpPr>
          <p:cNvPr id="10" name="Object9"/>
          <p:cNvSpPr/>
          <p:nvPr/>
        </p:nvSpPr>
        <p:spPr>
          <a:xfrm>
            <a:off x="17259300" y="8239125"/>
            <a:ext cx="66675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КЛАС</a:t>
            </a:r>
            <a:endParaRPr lang="en-US" sz="1125" dirty="0">
              <a:latin typeface="20 db" panose="02000507020000020004" pitchFamily="50" charset="0"/>
            </a:endParaRPr>
          </a:p>
        </p:txBody>
      </p:sp>
      <p:sp>
        <p:nvSpPr>
          <p:cNvPr id="11" name="Object10"/>
          <p:cNvSpPr/>
          <p:nvPr/>
        </p:nvSpPr>
        <p:spPr>
          <a:xfrm>
            <a:off x="17106900" y="8353425"/>
            <a:ext cx="9620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24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2" name="Object11"/>
          <p:cNvSpPr/>
          <p:nvPr/>
        </p:nvSpPr>
        <p:spPr>
          <a:xfrm>
            <a:off x="15840075" y="8353425"/>
            <a:ext cx="9429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24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3" name="Object12"/>
          <p:cNvSpPr/>
          <p:nvPr/>
        </p:nvSpPr>
        <p:spPr>
          <a:xfrm>
            <a:off x="15744825" y="8248650"/>
            <a:ext cx="1133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КРУГЛИЙ</a:t>
            </a:r>
            <a:r>
              <a:rPr lang="en-US" sz="1125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СТІЛ</a:t>
            </a:r>
            <a:endParaRPr lang="en-US" sz="1125" dirty="0">
              <a:latin typeface="20 db" panose="02000507020000020004" pitchFamily="50" charset="0"/>
            </a:endParaRPr>
          </a:p>
        </p:txBody>
      </p:sp>
      <p:sp>
        <p:nvSpPr>
          <p:cNvPr id="14" name="Object13"/>
          <p:cNvSpPr/>
          <p:nvPr/>
        </p:nvSpPr>
        <p:spPr>
          <a:xfrm>
            <a:off x="14563725" y="8353425"/>
            <a:ext cx="9525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64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5" name="Object14"/>
          <p:cNvSpPr/>
          <p:nvPr/>
        </p:nvSpPr>
        <p:spPr>
          <a:xfrm>
            <a:off x="14811375" y="8239125"/>
            <a:ext cx="45720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ТЕАТР</a:t>
            </a:r>
            <a:endParaRPr lang="en-US" sz="1125" dirty="0">
              <a:latin typeface="20 db" panose="02000507020000020004" pitchFamily="50" charset="0"/>
            </a:endParaRPr>
          </a:p>
        </p:txBody>
      </p:sp>
      <p:sp>
        <p:nvSpPr>
          <p:cNvPr id="16" name="Object15"/>
          <p:cNvSpPr/>
          <p:nvPr/>
        </p:nvSpPr>
        <p:spPr>
          <a:xfrm>
            <a:off x="13363575" y="8353425"/>
            <a:ext cx="9620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86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7" name="Object16"/>
          <p:cNvSpPr/>
          <p:nvPr/>
        </p:nvSpPr>
        <p:spPr>
          <a:xfrm>
            <a:off x="13535025" y="8239125"/>
            <a:ext cx="619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ПЛОЩА</a:t>
            </a:r>
            <a:endParaRPr lang="en-US" sz="1125" dirty="0">
              <a:latin typeface="20 db" panose="02000507020000020004" pitchFamily="50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307050" cy="1030605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8801100" cy="165735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7096125"/>
            <a:ext cx="8801100" cy="3190875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106400" y="7096125"/>
            <a:ext cx="5181600" cy="207645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/>
        </p:blipFill>
        <p:spPr>
          <a:xfrm>
            <a:off x="16192500" y="9429750"/>
            <a:ext cx="1847850" cy="657225"/>
          </a:xfrm>
          <a:prstGeom prst="rect">
            <a:avLst/>
          </a:prstGeom>
        </p:spPr>
      </p:pic>
      <p:sp>
        <p:nvSpPr>
          <p:cNvPr id="7" name="Object6"/>
          <p:cNvSpPr/>
          <p:nvPr/>
        </p:nvSpPr>
        <p:spPr>
          <a:xfrm>
            <a:off x="571500" y="504825"/>
            <a:ext cx="69437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180"/>
              </a:lnSpc>
            </a:pPr>
            <a:endParaRPr lang="en-US" sz="6000" dirty="0">
              <a:solidFill>
                <a:srgbClr val="FFFFFF"/>
              </a:solidFill>
              <a:latin typeface="Cera Pro" panose="00000500000000000000" pitchFamily="2" charset="0"/>
              <a:ea typeface="Cera Pro Light" pitchFamily="34" charset="-122"/>
            </a:endParaRPr>
          </a:p>
        </p:txBody>
      </p:sp>
      <p:sp>
        <p:nvSpPr>
          <p:cNvPr id="8" name="Object7"/>
          <p:cNvSpPr/>
          <p:nvPr/>
        </p:nvSpPr>
        <p:spPr>
          <a:xfrm>
            <a:off x="571500" y="504825"/>
            <a:ext cx="8915402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180"/>
              </a:lnSpc>
            </a:pPr>
            <a:r>
              <a:rPr lang="en-US" sz="6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КОНФЕРЕНЦ-ХОЛ</a:t>
            </a:r>
            <a:r>
              <a:rPr lang="en-US" sz="6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1/1</a:t>
            </a:r>
            <a:endParaRPr lang="en-US" sz="6000" dirty="0">
              <a:latin typeface="20 db" panose="02000507020000020004" pitchFamily="50" charset="0"/>
            </a:endParaRPr>
          </a:p>
        </p:txBody>
      </p:sp>
      <p:sp>
        <p:nvSpPr>
          <p:cNvPr id="9" name="Object8"/>
          <p:cNvSpPr/>
          <p:nvPr/>
        </p:nvSpPr>
        <p:spPr>
          <a:xfrm>
            <a:off x="571500" y="9286875"/>
            <a:ext cx="34861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836"/>
              </a:lnSpc>
            </a:pPr>
            <a:r>
              <a:rPr lang="en-US" sz="34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1000 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грн</a:t>
            </a:r>
            <a:r>
              <a:rPr lang="en-US" sz="2475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/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год</a:t>
            </a:r>
            <a:endParaRPr lang="en-US" sz="3450" b="1" dirty="0">
              <a:latin typeface="20 db" panose="02000507020000020004" pitchFamily="50" charset="0"/>
            </a:endParaRPr>
          </a:p>
        </p:txBody>
      </p:sp>
      <p:sp>
        <p:nvSpPr>
          <p:cNvPr id="10" name="Object9"/>
          <p:cNvSpPr/>
          <p:nvPr/>
        </p:nvSpPr>
        <p:spPr>
          <a:xfrm>
            <a:off x="571500" y="7600950"/>
            <a:ext cx="6896100" cy="1704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Акустична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перегородка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Професійна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плазмова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панель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70’’
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Система</a:t>
            </a:r>
            <a:r>
              <a:rPr lang="en-US" sz="3000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звукопідсилення</a:t>
            </a:r>
            <a:endParaRPr lang="en-US" sz="3000" dirty="0">
              <a:latin typeface="20 db" panose="02000507020000020004" pitchFamily="50" charset="0"/>
            </a:endParaRPr>
          </a:p>
        </p:txBody>
      </p:sp>
      <p:sp>
        <p:nvSpPr>
          <p:cNvPr id="11" name="Object10"/>
          <p:cNvSpPr/>
          <p:nvPr/>
        </p:nvSpPr>
        <p:spPr>
          <a:xfrm>
            <a:off x="3371850" y="9286875"/>
            <a:ext cx="34861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836"/>
              </a:lnSpc>
            </a:pPr>
            <a:r>
              <a:rPr lang="en-US" sz="34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7000 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грн</a:t>
            </a:r>
            <a:r>
              <a:rPr lang="en-US" sz="2475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/</a:t>
            </a:r>
            <a:r>
              <a:rPr lang="en-US" sz="2475" b="1" i="0" dirty="0" err="1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день</a:t>
            </a:r>
            <a:endParaRPr lang="en-US" sz="3450" b="1" dirty="0">
              <a:latin typeface="20 db" panose="02000507020000020004" pitchFamily="50" charset="0"/>
            </a:endParaRPr>
          </a:p>
        </p:txBody>
      </p:sp>
      <p:sp>
        <p:nvSpPr>
          <p:cNvPr id="12" name="Object11"/>
          <p:cNvSpPr/>
          <p:nvPr/>
        </p:nvSpPr>
        <p:spPr>
          <a:xfrm>
            <a:off x="17259300" y="8239125"/>
            <a:ext cx="66675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КЛАС</a:t>
            </a:r>
            <a:endParaRPr lang="en-US" sz="1125" dirty="0">
              <a:latin typeface="20 db" panose="02000507020000020004" pitchFamily="50" charset="0"/>
            </a:endParaRPr>
          </a:p>
        </p:txBody>
      </p:sp>
      <p:sp>
        <p:nvSpPr>
          <p:cNvPr id="13" name="Object12"/>
          <p:cNvSpPr/>
          <p:nvPr/>
        </p:nvSpPr>
        <p:spPr>
          <a:xfrm>
            <a:off x="17106900" y="8353425"/>
            <a:ext cx="9620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12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4" name="Object13"/>
          <p:cNvSpPr/>
          <p:nvPr/>
        </p:nvSpPr>
        <p:spPr>
          <a:xfrm>
            <a:off x="15840075" y="8353425"/>
            <a:ext cx="9429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16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5" name="Object14"/>
          <p:cNvSpPr/>
          <p:nvPr/>
        </p:nvSpPr>
        <p:spPr>
          <a:xfrm>
            <a:off x="15744825" y="8248650"/>
            <a:ext cx="1133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КРУГЛИЙ</a:t>
            </a:r>
            <a:r>
              <a:rPr lang="en-US" sz="1125" b="0" i="0" dirty="0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 </a:t>
            </a: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СТІЛ</a:t>
            </a:r>
            <a:endParaRPr lang="en-US" sz="1125" dirty="0">
              <a:latin typeface="20 db" panose="02000507020000020004" pitchFamily="50" charset="0"/>
            </a:endParaRPr>
          </a:p>
        </p:txBody>
      </p:sp>
      <p:sp>
        <p:nvSpPr>
          <p:cNvPr id="16" name="Object15"/>
          <p:cNvSpPr/>
          <p:nvPr/>
        </p:nvSpPr>
        <p:spPr>
          <a:xfrm>
            <a:off x="14563725" y="8353425"/>
            <a:ext cx="9525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30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7" name="Object16"/>
          <p:cNvSpPr/>
          <p:nvPr/>
        </p:nvSpPr>
        <p:spPr>
          <a:xfrm>
            <a:off x="14811375" y="8239125"/>
            <a:ext cx="45720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ТЕАТР</a:t>
            </a:r>
            <a:endParaRPr lang="en-US" sz="1125" dirty="0">
              <a:latin typeface="20 db" panose="02000507020000020004" pitchFamily="50" charset="0"/>
            </a:endParaRPr>
          </a:p>
        </p:txBody>
      </p:sp>
      <p:sp>
        <p:nvSpPr>
          <p:cNvPr id="18" name="Object17"/>
          <p:cNvSpPr/>
          <p:nvPr/>
        </p:nvSpPr>
        <p:spPr>
          <a:xfrm>
            <a:off x="13363575" y="8353425"/>
            <a:ext cx="9620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425"/>
              </a:lnSpc>
            </a:pPr>
            <a:r>
              <a:rPr lang="en-US" sz="3750" b="1" i="0" dirty="0">
                <a:solidFill>
                  <a:srgbClr val="FFFFFF"/>
                </a:solidFill>
                <a:latin typeface="Cera Pro" panose="00000400000000000000" pitchFamily="50" charset="0"/>
                <a:ea typeface="Cera Pro Medium" pitchFamily="34" charset="-122"/>
                <a:cs typeface="Cera Pro Medium" pitchFamily="34" charset="-120"/>
              </a:rPr>
              <a:t>43</a:t>
            </a:r>
            <a:endParaRPr lang="en-US" sz="3750" b="1" dirty="0">
              <a:latin typeface="20 db" panose="02000507020000020004" pitchFamily="50" charset="0"/>
            </a:endParaRPr>
          </a:p>
        </p:txBody>
      </p:sp>
      <p:sp>
        <p:nvSpPr>
          <p:cNvPr id="19" name="Object18"/>
          <p:cNvSpPr/>
          <p:nvPr/>
        </p:nvSpPr>
        <p:spPr>
          <a:xfrm>
            <a:off x="13535025" y="8239125"/>
            <a:ext cx="619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50"/>
              </a:lnSpc>
            </a:pPr>
            <a:r>
              <a:rPr lang="en-US" sz="1125" b="0" i="0" dirty="0" err="1">
                <a:solidFill>
                  <a:srgbClr val="FFFFFF"/>
                </a:solidFill>
                <a:latin typeface="Cera Pro" panose="00000500000000000000" pitchFamily="2" charset="0"/>
                <a:ea typeface="Cera Pro Light" pitchFamily="34" charset="-122"/>
                <a:cs typeface="Cera Pro Light" pitchFamily="34" charset="-120"/>
              </a:rPr>
              <a:t>ПЛОЩА</a:t>
            </a:r>
            <a:endParaRPr lang="en-US" sz="1125" dirty="0">
              <a:latin typeface="20 db" panose="02000507020000020004" pitchFamily="50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857CDD6-2850-4339-AD5A-896707869064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</TotalTime>
  <Words>346</Words>
  <Application>Microsoft Office PowerPoint</Application>
  <PresentationFormat>Произвольный</PresentationFormat>
  <Paragraphs>161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20 db</vt:lpstr>
      <vt:lpstr>Cera Pro Light</vt:lpstr>
      <vt:lpstr>Cera Pro</vt:lpstr>
      <vt:lpstr>Cera Pro Medium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Arman Sarkisian/UA/C&amp;W</cp:lastModifiedBy>
  <cp:revision>23</cp:revision>
  <dcterms:created xsi:type="dcterms:W3CDTF">2021-11-10T17:01:09Z</dcterms:created>
  <dcterms:modified xsi:type="dcterms:W3CDTF">2021-11-10T20:09:06Z</dcterms:modified>
</cp:coreProperties>
</file>